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handoutMasterIdLst>
    <p:handoutMasterId r:id="rId36"/>
  </p:handoutMasterIdLst>
  <p:sldIdLst>
    <p:sldId id="264" r:id="rId2"/>
    <p:sldId id="265" r:id="rId3"/>
    <p:sldId id="284" r:id="rId4"/>
    <p:sldId id="290" r:id="rId5"/>
    <p:sldId id="289" r:id="rId6"/>
    <p:sldId id="293" r:id="rId7"/>
    <p:sldId id="285" r:id="rId8"/>
    <p:sldId id="291" r:id="rId9"/>
    <p:sldId id="268" r:id="rId10"/>
    <p:sldId id="269" r:id="rId11"/>
    <p:sldId id="272" r:id="rId12"/>
    <p:sldId id="273" r:id="rId13"/>
    <p:sldId id="275" r:id="rId14"/>
    <p:sldId id="274" r:id="rId15"/>
    <p:sldId id="276" r:id="rId16"/>
    <p:sldId id="279" r:id="rId17"/>
    <p:sldId id="277" r:id="rId18"/>
    <p:sldId id="280" r:id="rId19"/>
    <p:sldId id="281" r:id="rId20"/>
    <p:sldId id="278" r:id="rId21"/>
    <p:sldId id="266" r:id="rId22"/>
    <p:sldId id="282" r:id="rId23"/>
    <p:sldId id="283" r:id="rId24"/>
    <p:sldId id="267" r:id="rId25"/>
    <p:sldId id="286" r:id="rId26"/>
    <p:sldId id="287" r:id="rId27"/>
    <p:sldId id="288" r:id="rId28"/>
    <p:sldId id="295" r:id="rId29"/>
    <p:sldId id="296" r:id="rId30"/>
    <p:sldId id="294" r:id="rId31"/>
    <p:sldId id="270" r:id="rId32"/>
    <p:sldId id="271" r:id="rId33"/>
    <p:sldId id="292" r:id="rId34"/>
  </p:sldIdLst>
  <p:sldSz cx="9144000" cy="6858000" type="screen4x3"/>
  <p:notesSz cx="6858000" cy="9144000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0AAE6"/>
    <a:srgbClr val="5A6EB4"/>
    <a:srgbClr val="A00078"/>
    <a:srgbClr val="A01E28"/>
    <a:srgbClr val="A08232"/>
    <a:srgbClr val="DCA01E"/>
    <a:srgbClr val="FA8214"/>
    <a:srgbClr val="82BE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ittlere Formatvorlage 2 - Akz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394" autoAdjust="0"/>
    <p:restoredTop sz="90221" autoAdjust="0"/>
  </p:normalViewPr>
  <p:slideViewPr>
    <p:cSldViewPr>
      <p:cViewPr varScale="1">
        <p:scale>
          <a:sx n="65" d="100"/>
          <a:sy n="65" d="100"/>
        </p:scale>
        <p:origin x="1254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82" d="100"/>
          <a:sy n="82" d="100"/>
        </p:scale>
        <p:origin x="-3180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3660775" y="468313"/>
            <a:ext cx="2759075" cy="27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800"/>
            </a:lvl1pPr>
          </a:lstStyle>
          <a:p>
            <a:pPr>
              <a:defRPr/>
            </a:pPr>
            <a:r>
              <a:rPr lang="de-DE"/>
              <a:t>Prof. Dr. Max Mustermann | Musterfakultät</a:t>
            </a:r>
          </a:p>
        </p:txBody>
      </p:sp>
      <p:sp>
        <p:nvSpPr>
          <p:cNvPr id="47111" name="Text Box 7"/>
          <p:cNvSpPr txBox="1">
            <a:spLocks noChangeArrowheads="1"/>
          </p:cNvSpPr>
          <p:nvPr/>
        </p:nvSpPr>
        <p:spPr bwMode="auto">
          <a:xfrm>
            <a:off x="541338" y="8664575"/>
            <a:ext cx="3103562" cy="84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65000"/>
              </a:lnSpc>
              <a:spcBef>
                <a:spcPct val="50000"/>
              </a:spcBef>
              <a:defRPr/>
            </a:pPr>
            <a:r>
              <a:rPr lang="de-DE" altLang="de-DE" sz="800" dirty="0"/>
              <a:t>KIT – Die Forschungsuniversität in der Helmholtz-Gemeinschaft</a:t>
            </a:r>
          </a:p>
        </p:txBody>
      </p:sp>
      <p:pic>
        <p:nvPicPr>
          <p:cNvPr id="6148" name="Picture 11" descr="KIT-Logo-rgb_d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275" y="188913"/>
            <a:ext cx="1008063" cy="465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849442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1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/>
              <a:t>Textmasterformate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r>
              <a:rPr lang="de-DE"/>
              <a:t>Prof. Dr. Max Mustermann | Musterfakultät</a:t>
            </a:r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4F67A72A-DB5D-4F56-8EC2-CA1C05C6F544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24889432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Prof. Dr. Max Mustermann | Musterfakultät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F67A72A-DB5D-4F56-8EC2-CA1C05C6F544}" type="slidenum">
              <a:rPr lang="de-DE" smtClean="0"/>
              <a:pPr>
                <a:defRPr/>
              </a:pPr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699608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Prof. Dr. Max Mustermann | Musterfakultät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F67A72A-DB5D-4F56-8EC2-CA1C05C6F544}" type="slidenum">
              <a:rPr lang="de-DE" smtClean="0"/>
              <a:pPr>
                <a:defRPr/>
              </a:pPr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608229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BSD: darf</a:t>
            </a:r>
            <a:r>
              <a:rPr lang="de-DE" baseline="0" dirty="0"/>
              <a:t> frei verändert, benutzt und verbreitet werden. Nur Copyright Vermerk des ursprünglichen Programms darf nicht entfernt werden (BSD: Barkley Software Distribution)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de-DE" baseline="0" dirty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baseline="0" dirty="0"/>
              <a:t> </a:t>
            </a:r>
            <a:r>
              <a:rPr lang="de-DE" dirty="0"/>
              <a:t>(120.000 Google Ergebnisse)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https://</a:t>
            </a:r>
            <a:r>
              <a:rPr lang="de-DE" dirty="0" err="1"/>
              <a:t>de.wikipedia.org</a:t>
            </a:r>
            <a:r>
              <a:rPr lang="de-DE" dirty="0"/>
              <a:t>/</a:t>
            </a:r>
            <a:r>
              <a:rPr lang="de-DE" dirty="0" err="1"/>
              <a:t>wiki</a:t>
            </a:r>
            <a:r>
              <a:rPr lang="de-DE" dirty="0"/>
              <a:t>/</a:t>
            </a:r>
            <a:r>
              <a:rPr lang="de-DE" dirty="0" err="1"/>
              <a:t>JMonkeyEngine</a:t>
            </a:r>
            <a:endParaRPr lang="de-DE" baseline="0" dirty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https://</a:t>
            </a:r>
            <a:r>
              <a:rPr lang="de-DE" dirty="0" err="1"/>
              <a:t>de.wikipedia.org</a:t>
            </a:r>
            <a:r>
              <a:rPr lang="de-DE" dirty="0"/>
              <a:t>/</a:t>
            </a:r>
            <a:r>
              <a:rPr lang="de-DE" dirty="0" err="1"/>
              <a:t>wiki</a:t>
            </a:r>
            <a:r>
              <a:rPr lang="de-DE" dirty="0"/>
              <a:t>/BSD-Lizenz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https://</a:t>
            </a:r>
            <a:r>
              <a:rPr lang="de-DE" dirty="0" err="1"/>
              <a:t>en.wikipedia.org</a:t>
            </a:r>
            <a:r>
              <a:rPr lang="de-DE" dirty="0"/>
              <a:t>/</a:t>
            </a:r>
            <a:r>
              <a:rPr lang="de-DE" dirty="0" err="1"/>
              <a:t>wiki</a:t>
            </a:r>
            <a:r>
              <a:rPr lang="de-DE" dirty="0"/>
              <a:t>/</a:t>
            </a:r>
            <a:r>
              <a:rPr lang="de-DE" dirty="0" err="1"/>
              <a:t>JMonkeyEngine</a:t>
            </a:r>
            <a:endParaRPr lang="de-DE" dirty="0"/>
          </a:p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Prof. Dr. Max Mustermann | Musterfakultät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F67A72A-DB5D-4F56-8EC2-CA1C05C6F544}" type="slidenum">
              <a:rPr lang="de-DE" smtClean="0"/>
              <a:pPr>
                <a:defRPr/>
              </a:pPr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870106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NORD: </a:t>
            </a:r>
            <a:r>
              <a:rPr lang="de-DE" sz="1200" b="0" i="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Massively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de-DE" sz="1200" b="0" i="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multiplayer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online </a:t>
            </a:r>
            <a:r>
              <a:rPr lang="de-DE" sz="1200" b="0" i="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role-playing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de-DE" sz="1200" b="0" i="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game</a:t>
            </a:r>
            <a:endParaRPr lang="de-DE" sz="1200" b="0" i="0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r>
              <a:rPr lang="de-DE" dirty="0" err="1"/>
              <a:t>Grappling</a:t>
            </a:r>
            <a:r>
              <a:rPr lang="de-DE" dirty="0"/>
              <a:t> Hook: First Person Puzzle/Jump</a:t>
            </a:r>
            <a:r>
              <a:rPr lang="de-DE" baseline="0" dirty="0"/>
              <a:t> </a:t>
            </a:r>
            <a:r>
              <a:rPr lang="de-DE" baseline="0" dirty="0" err="1"/>
              <a:t>n</a:t>
            </a:r>
            <a:r>
              <a:rPr lang="de-DE" baseline="0" dirty="0"/>
              <a:t> Run Game</a:t>
            </a:r>
          </a:p>
          <a:p>
            <a:r>
              <a:rPr lang="de-DE" baseline="0" dirty="0"/>
              <a:t>5089: Action und </a:t>
            </a:r>
            <a:r>
              <a:rPr lang="de-DE" baseline="0" dirty="0" err="1"/>
              <a:t>RolePlayGame</a:t>
            </a:r>
            <a:r>
              <a:rPr lang="de-DE" baseline="0" dirty="0"/>
              <a:t> (sogar auf </a:t>
            </a:r>
            <a:r>
              <a:rPr lang="de-DE" baseline="0" dirty="0" err="1"/>
              <a:t>Steam</a:t>
            </a:r>
            <a:r>
              <a:rPr lang="de-DE" baseline="0" dirty="0"/>
              <a:t>)</a:t>
            </a:r>
          </a:p>
          <a:p>
            <a:endParaRPr lang="de-DE" baseline="0" dirty="0"/>
          </a:p>
          <a:p>
            <a:r>
              <a:rPr lang="de-DE" baseline="0" dirty="0"/>
              <a:t>Sonstiges: Minecraft mit Java (</a:t>
            </a:r>
            <a:r>
              <a:rPr lang="de-DE" baseline="0" dirty="0" err="1"/>
              <a:t>lwlgl</a:t>
            </a:r>
            <a:r>
              <a:rPr lang="de-DE" baseline="0" dirty="0"/>
              <a:t>)</a:t>
            </a:r>
          </a:p>
          <a:p>
            <a:endParaRPr lang="de-DE" baseline="0" dirty="0"/>
          </a:p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Prof. Dr. Max Mustermann | Musterfakultät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F67A72A-DB5D-4F56-8EC2-CA1C05C6F544}" type="slidenum">
              <a:rPr lang="de-DE" smtClean="0"/>
              <a:pPr>
                <a:defRPr/>
              </a:pPr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029305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Node</a:t>
            </a:r>
            <a:r>
              <a:rPr lang="de-DE" dirty="0"/>
              <a:t> eher Überbegriff,</a:t>
            </a:r>
            <a:r>
              <a:rPr lang="de-DE" baseline="0" dirty="0"/>
              <a:t> gruppiert Geometries und andere Nodes</a:t>
            </a:r>
          </a:p>
          <a:p>
            <a:r>
              <a:rPr lang="de-DE" baseline="0" dirty="0"/>
              <a:t>Geometries haben Details eines Objekts gespeichert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Prof. Dr. Max Mustermann | Musterfakultät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F67A72A-DB5D-4F56-8EC2-CA1C05C6F544}" type="slidenum">
              <a:rPr lang="de-DE" smtClean="0"/>
              <a:pPr>
                <a:defRPr/>
              </a:pPr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688233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Quelle:</a:t>
            </a:r>
            <a:r>
              <a:rPr lang="de-DE" baseline="0" dirty="0"/>
              <a:t> https://</a:t>
            </a:r>
            <a:r>
              <a:rPr lang="de-DE" baseline="0" dirty="0" err="1"/>
              <a:t>de.wikipedia.org</a:t>
            </a:r>
            <a:r>
              <a:rPr lang="de-DE" baseline="0" dirty="0"/>
              <a:t>/</a:t>
            </a:r>
            <a:r>
              <a:rPr lang="de-DE" baseline="0" dirty="0" err="1"/>
              <a:t>wiki</a:t>
            </a:r>
            <a:r>
              <a:rPr lang="de-DE" baseline="0" dirty="0"/>
              <a:t>/Textur_(Computergrafik)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Prof. Dr. Max Mustermann | Musterfakultät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F67A72A-DB5D-4F56-8EC2-CA1C05C6F544}" type="slidenum">
              <a:rPr lang="de-DE" smtClean="0"/>
              <a:pPr>
                <a:defRPr/>
              </a:pPr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758221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Prof. Dr. Max Mustermann | Musterfakultät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F67A72A-DB5D-4F56-8EC2-CA1C05C6F544}" type="slidenum">
              <a:rPr lang="de-DE" smtClean="0"/>
              <a:pPr>
                <a:defRPr/>
              </a:pPr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07360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Bugs: Stichwort:</a:t>
            </a:r>
            <a:r>
              <a:rPr lang="de-DE" baseline="0" dirty="0"/>
              <a:t> LOD und Updates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Prof. Dr. Max Mustermann | Musterfakultät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F67A72A-DB5D-4F56-8EC2-CA1C05C6F544}" type="slidenum">
              <a:rPr lang="de-DE" smtClean="0"/>
              <a:pPr>
                <a:defRPr/>
              </a:pPr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7821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4"/>
          <p:cNvGrpSpPr>
            <a:grpSpLocks/>
          </p:cNvGrpSpPr>
          <p:nvPr/>
        </p:nvGrpSpPr>
        <p:grpSpPr bwMode="auto">
          <a:xfrm>
            <a:off x="107504" y="3284984"/>
            <a:ext cx="9358312" cy="4643438"/>
            <a:chOff x="0" y="2214554"/>
            <a:chExt cx="9358346" cy="4643446"/>
          </a:xfrm>
          <a:blipFill>
            <a:blip r:embed="rId2"/>
            <a:stretch>
              <a:fillRect/>
            </a:stretch>
          </a:blipFill>
        </p:grpSpPr>
        <p:sp>
          <p:nvSpPr>
            <p:cNvPr id="3" name="Rechteck 2"/>
            <p:cNvSpPr/>
            <p:nvPr/>
          </p:nvSpPr>
          <p:spPr>
            <a:xfrm>
              <a:off x="0" y="2214554"/>
              <a:ext cx="9358346" cy="4643446"/>
            </a:xfrm>
            <a:prstGeom prst="rect">
              <a:avLst/>
            </a:prstGeom>
            <a:grpFill/>
            <a:ln>
              <a:solidFill>
                <a:srgbClr val="FF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de-DE" dirty="0">
                <a:noFill/>
              </a:endParaRPr>
            </a:p>
          </p:txBody>
        </p:sp>
        <p:sp>
          <p:nvSpPr>
            <p:cNvPr id="4" name="Textfeld 3"/>
            <p:cNvSpPr txBox="1">
              <a:spLocks noChangeArrowheads="1"/>
            </p:cNvSpPr>
            <p:nvPr/>
          </p:nvSpPr>
          <p:spPr bwMode="auto">
            <a:xfrm>
              <a:off x="1428755" y="4354508"/>
              <a:ext cx="6286523" cy="64611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defRPr/>
              </a:pPr>
              <a:r>
                <a:rPr lang="de-DE" altLang="de-DE">
                  <a:noFill/>
                </a:rPr>
                <a:t>Fügen Sie auf der Masterfolie ein frei wählbares Bild ein (z.B. passend zum Vortrag)</a:t>
              </a:r>
            </a:p>
          </p:txBody>
        </p:sp>
      </p:grpSp>
      <p:pic>
        <p:nvPicPr>
          <p:cNvPr id="5" name="Picture 9" descr="II_rahmen_neu_tite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175"/>
            <a:ext cx="9144000" cy="687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Box 14"/>
          <p:cNvSpPr txBox="1">
            <a:spLocks noChangeArrowheads="1"/>
          </p:cNvSpPr>
          <p:nvPr/>
        </p:nvSpPr>
        <p:spPr bwMode="auto">
          <a:xfrm>
            <a:off x="396875" y="6597650"/>
            <a:ext cx="3670300" cy="122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de-DE" altLang="de-DE" sz="800" dirty="0"/>
              <a:t>KIT – Die Forschungsuniversität in der Helmholtz-Gemeinschaft</a:t>
            </a:r>
          </a:p>
        </p:txBody>
      </p:sp>
      <p:sp>
        <p:nvSpPr>
          <p:cNvPr id="7" name="Text Box 21"/>
          <p:cNvSpPr txBox="1">
            <a:spLocks noChangeArrowheads="1"/>
          </p:cNvSpPr>
          <p:nvPr/>
        </p:nvSpPr>
        <p:spPr bwMode="auto">
          <a:xfrm>
            <a:off x="385763" y="3366344"/>
            <a:ext cx="5338365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de-DE" altLang="de-DE" sz="1000" dirty="0">
                <a:solidFill>
                  <a:schemeClr val="bg1"/>
                </a:solidFill>
              </a:rPr>
              <a:t>Institut</a:t>
            </a:r>
            <a:r>
              <a:rPr lang="de-DE" altLang="de-DE" sz="1000" baseline="0" dirty="0">
                <a:solidFill>
                  <a:schemeClr val="bg1"/>
                </a:solidFill>
              </a:rPr>
              <a:t> für Angewandte Informatik und Formale Beschreibungsverfahren</a:t>
            </a:r>
            <a:endParaRPr lang="de-DE" altLang="de-DE" sz="1000" dirty="0">
              <a:solidFill>
                <a:schemeClr val="bg1"/>
              </a:solidFill>
            </a:endParaRPr>
          </a:p>
        </p:txBody>
      </p:sp>
      <p:sp>
        <p:nvSpPr>
          <p:cNvPr id="8" name="Text Box 14"/>
          <p:cNvSpPr txBox="1">
            <a:spLocks noChangeArrowheads="1"/>
          </p:cNvSpPr>
          <p:nvPr/>
        </p:nvSpPr>
        <p:spPr bwMode="auto">
          <a:xfrm>
            <a:off x="7318375" y="6497638"/>
            <a:ext cx="17272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/>
            </a:pPr>
            <a:r>
              <a:rPr lang="de-DE" altLang="de-DE" sz="1600" b="1">
                <a:solidFill>
                  <a:schemeClr val="bg1"/>
                </a:solidFill>
              </a:rPr>
              <a:t>www.kit.edu</a:t>
            </a:r>
          </a:p>
        </p:txBody>
      </p:sp>
      <p:pic>
        <p:nvPicPr>
          <p:cNvPr id="9" name="Picture 11" descr="KIT-Logo-rgb_d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333375"/>
            <a:ext cx="1619250" cy="747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Grafik 10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0" y="6372000"/>
            <a:ext cx="468000" cy="468000"/>
          </a:xfrm>
          <a:prstGeom prst="rect">
            <a:avLst/>
          </a:prstGeom>
        </p:spPr>
      </p:pic>
      <p:sp>
        <p:nvSpPr>
          <p:cNvPr id="10" name="Titel 9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4588782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de-DE" dirty="0"/>
              <a:t>Florian </a:t>
            </a:r>
            <a:r>
              <a:rPr lang="de-DE" altLang="de-DE" dirty="0" err="1"/>
              <a:t>Rottach</a:t>
            </a:r>
            <a:r>
              <a:rPr lang="de-DE" altLang="de-DE" dirty="0"/>
              <a:t> und Julian Wadephul – 3D-Spieleprogrammierung</a:t>
            </a:r>
          </a:p>
        </p:txBody>
      </p:sp>
      <p:sp>
        <p:nvSpPr>
          <p:cNvPr id="5" name="Datumsplatzhalter 9"/>
          <p:cNvSpPr>
            <a:spLocks noGrp="1"/>
          </p:cNvSpPr>
          <p:nvPr>
            <p:ph type="dt" sz="half" idx="2"/>
          </p:nvPr>
        </p:nvSpPr>
        <p:spPr>
          <a:xfrm>
            <a:off x="612775" y="6443663"/>
            <a:ext cx="1042988" cy="36036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900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B0C16283-BD92-4339-8247-06E73D674713}" type="datetime1">
              <a:rPr lang="de-DE" smtClean="0"/>
              <a:t>06.01.2017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316664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59563" y="333375"/>
            <a:ext cx="2089150" cy="5759450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390525" y="333375"/>
            <a:ext cx="6116638" cy="5759450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de-DE" dirty="0"/>
              <a:t>Florian </a:t>
            </a:r>
            <a:r>
              <a:rPr lang="de-DE" altLang="de-DE" dirty="0" err="1"/>
              <a:t>Rottach</a:t>
            </a:r>
            <a:r>
              <a:rPr lang="de-DE" altLang="de-DE" dirty="0"/>
              <a:t> und Julian Wadephul – 3D-Spieleprogrammierung</a:t>
            </a:r>
          </a:p>
        </p:txBody>
      </p:sp>
      <p:sp>
        <p:nvSpPr>
          <p:cNvPr id="5" name="Datumsplatzhalter 9"/>
          <p:cNvSpPr>
            <a:spLocks noGrp="1"/>
          </p:cNvSpPr>
          <p:nvPr>
            <p:ph type="dt" sz="half" idx="2"/>
          </p:nvPr>
        </p:nvSpPr>
        <p:spPr>
          <a:xfrm>
            <a:off x="612775" y="6443663"/>
            <a:ext cx="1042988" cy="36036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900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2238F060-0E64-45EC-A68C-1011D140D922}" type="datetime1">
              <a:rPr lang="de-DE" smtClean="0"/>
              <a:t>06.01.2017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265475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de-DE" dirty="0"/>
              <a:t>Florian </a:t>
            </a:r>
            <a:r>
              <a:rPr lang="de-DE" altLang="de-DE" dirty="0" err="1"/>
              <a:t>Rottach</a:t>
            </a:r>
            <a:r>
              <a:rPr lang="de-DE" altLang="de-DE" dirty="0"/>
              <a:t> und Julian Wadephul – 3D-Spieleprogrammierung</a:t>
            </a:r>
          </a:p>
        </p:txBody>
      </p:sp>
      <p:sp>
        <p:nvSpPr>
          <p:cNvPr id="5" name="Datumsplatzhalter 9"/>
          <p:cNvSpPr>
            <a:spLocks noGrp="1"/>
          </p:cNvSpPr>
          <p:nvPr>
            <p:ph type="dt" sz="half" idx="2"/>
          </p:nvPr>
        </p:nvSpPr>
        <p:spPr>
          <a:xfrm>
            <a:off x="612775" y="6443663"/>
            <a:ext cx="1042988" cy="36036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900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AF4B9F38-77DF-4311-AB3B-1FE9C203202B}" type="datetime1">
              <a:rPr lang="de-DE" smtClean="0"/>
              <a:t>06.01.2017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07542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de-DE" dirty="0"/>
              <a:t>Florian </a:t>
            </a:r>
            <a:r>
              <a:rPr lang="de-DE" altLang="de-DE" dirty="0" err="1"/>
              <a:t>Rottach</a:t>
            </a:r>
            <a:r>
              <a:rPr lang="de-DE" altLang="de-DE" dirty="0"/>
              <a:t> und Julian Wadephul – 3D-Spieleprogrammierung</a:t>
            </a:r>
          </a:p>
        </p:txBody>
      </p:sp>
      <p:sp>
        <p:nvSpPr>
          <p:cNvPr id="5" name="Datumsplatzhalter 9"/>
          <p:cNvSpPr>
            <a:spLocks noGrp="1"/>
          </p:cNvSpPr>
          <p:nvPr>
            <p:ph type="dt" sz="half" idx="2"/>
          </p:nvPr>
        </p:nvSpPr>
        <p:spPr>
          <a:xfrm>
            <a:off x="612775" y="6443663"/>
            <a:ext cx="1042988" cy="36036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900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E1D50DD6-4DEF-4EBD-86A5-A72EBB8B1E7F}" type="datetime1">
              <a:rPr lang="de-DE" smtClean="0"/>
              <a:t>06.01.2017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656602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392113" y="1198563"/>
            <a:ext cx="4102100" cy="48942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6613" y="1198563"/>
            <a:ext cx="4102100" cy="48942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de-DE" dirty="0"/>
              <a:t>Florian </a:t>
            </a:r>
            <a:r>
              <a:rPr lang="de-DE" altLang="de-DE" dirty="0" err="1"/>
              <a:t>Rottach</a:t>
            </a:r>
            <a:r>
              <a:rPr lang="de-DE" altLang="de-DE" dirty="0"/>
              <a:t> und Julian Wadephul – 3D-Spieleprogrammierung</a:t>
            </a:r>
          </a:p>
        </p:txBody>
      </p:sp>
      <p:sp>
        <p:nvSpPr>
          <p:cNvPr id="6" name="Datumsplatzhalter 9"/>
          <p:cNvSpPr>
            <a:spLocks noGrp="1"/>
          </p:cNvSpPr>
          <p:nvPr>
            <p:ph type="dt" sz="half" idx="11"/>
          </p:nvPr>
        </p:nvSpPr>
        <p:spPr>
          <a:xfrm>
            <a:off x="612775" y="6443663"/>
            <a:ext cx="1042988" cy="36036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900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E023DE0C-A89C-4E46-94A2-4FF36904D3E7}" type="datetime1">
              <a:rPr lang="de-DE" smtClean="0"/>
              <a:t>06.01.2017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33000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Rectangle 1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de-DE" dirty="0"/>
              <a:t>Florian </a:t>
            </a:r>
            <a:r>
              <a:rPr lang="de-DE" altLang="de-DE" dirty="0" err="1"/>
              <a:t>Rottach</a:t>
            </a:r>
            <a:r>
              <a:rPr lang="de-DE" altLang="de-DE" dirty="0"/>
              <a:t> und Julian Wadephul – 3D-Spieleprogrammierung</a:t>
            </a:r>
          </a:p>
        </p:txBody>
      </p:sp>
      <p:sp>
        <p:nvSpPr>
          <p:cNvPr id="8" name="Datumsplatzhalter 9"/>
          <p:cNvSpPr>
            <a:spLocks noGrp="1"/>
          </p:cNvSpPr>
          <p:nvPr>
            <p:ph type="dt" sz="half" idx="11"/>
          </p:nvPr>
        </p:nvSpPr>
        <p:spPr>
          <a:xfrm>
            <a:off x="612775" y="6443663"/>
            <a:ext cx="1042988" cy="36036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900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5671FD0D-5C3E-40CA-A845-DFAF6558C36F}" type="datetime1">
              <a:rPr lang="de-DE" smtClean="0"/>
              <a:t>06.01.2017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948474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Rectangle 1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de-DE" dirty="0"/>
              <a:t>Florian </a:t>
            </a:r>
            <a:r>
              <a:rPr lang="de-DE" altLang="de-DE" dirty="0" err="1"/>
              <a:t>Rottach</a:t>
            </a:r>
            <a:r>
              <a:rPr lang="de-DE" altLang="de-DE" dirty="0"/>
              <a:t> und Julian Wadephul – 3D-Spieleprogrammierung</a:t>
            </a:r>
          </a:p>
        </p:txBody>
      </p:sp>
      <p:sp>
        <p:nvSpPr>
          <p:cNvPr id="4" name="Datumsplatzhalter 9"/>
          <p:cNvSpPr>
            <a:spLocks noGrp="1"/>
          </p:cNvSpPr>
          <p:nvPr>
            <p:ph type="dt" sz="half" idx="2"/>
          </p:nvPr>
        </p:nvSpPr>
        <p:spPr>
          <a:xfrm>
            <a:off x="612775" y="6443663"/>
            <a:ext cx="1042988" cy="36036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900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65C80176-B451-4CDC-A83E-8BA2712CF6E3}" type="datetime1">
              <a:rPr lang="de-DE" smtClean="0"/>
              <a:t>06.01.2017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266871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de-DE" dirty="0"/>
              <a:t>Florian </a:t>
            </a:r>
            <a:r>
              <a:rPr lang="de-DE" altLang="de-DE" dirty="0" err="1"/>
              <a:t>Rottach</a:t>
            </a:r>
            <a:r>
              <a:rPr lang="de-DE" altLang="de-DE" dirty="0"/>
              <a:t> und Julian Wadephul – 3D-Spieleprogrammierung</a:t>
            </a:r>
          </a:p>
        </p:txBody>
      </p:sp>
      <p:sp>
        <p:nvSpPr>
          <p:cNvPr id="3" name="Datumsplatzhalter 9"/>
          <p:cNvSpPr>
            <a:spLocks noGrp="1"/>
          </p:cNvSpPr>
          <p:nvPr>
            <p:ph type="dt" sz="half" idx="2"/>
          </p:nvPr>
        </p:nvSpPr>
        <p:spPr>
          <a:xfrm>
            <a:off x="612775" y="6443663"/>
            <a:ext cx="1042988" cy="36036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900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BB2EF331-533D-43E8-98EF-D5E77BEEC685}" type="datetime1">
              <a:rPr lang="de-DE" smtClean="0"/>
              <a:t>06.01.2017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530319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de-DE" dirty="0"/>
              <a:t>Florian </a:t>
            </a:r>
            <a:r>
              <a:rPr lang="de-DE" altLang="de-DE" dirty="0" err="1"/>
              <a:t>Rottach</a:t>
            </a:r>
            <a:r>
              <a:rPr lang="de-DE" altLang="de-DE" dirty="0"/>
              <a:t> und Julian Wadephul – 3D-Spieleprogrammierung</a:t>
            </a:r>
          </a:p>
        </p:txBody>
      </p:sp>
      <p:sp>
        <p:nvSpPr>
          <p:cNvPr id="6" name="Datumsplatzhalter 9"/>
          <p:cNvSpPr>
            <a:spLocks noGrp="1"/>
          </p:cNvSpPr>
          <p:nvPr>
            <p:ph type="dt" sz="half" idx="11"/>
          </p:nvPr>
        </p:nvSpPr>
        <p:spPr>
          <a:xfrm>
            <a:off x="612775" y="6443663"/>
            <a:ext cx="1042988" cy="36036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900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377CE587-F783-4721-A2C7-B2525FC3CB84}" type="datetime1">
              <a:rPr lang="de-DE" smtClean="0"/>
              <a:t>06.01.2017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741511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de-DE" noProof="0"/>
              <a:t>Bild auf Platzhalter ziehen oder durch Klicken auf Symbol hinzufügen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de-DE" dirty="0"/>
              <a:t>Florian </a:t>
            </a:r>
            <a:r>
              <a:rPr lang="de-DE" altLang="de-DE" dirty="0" err="1"/>
              <a:t>Rottach</a:t>
            </a:r>
            <a:r>
              <a:rPr lang="de-DE" altLang="de-DE" dirty="0"/>
              <a:t> und Julian Wadephul – 3D-Spieleprogrammierung</a:t>
            </a:r>
          </a:p>
        </p:txBody>
      </p:sp>
      <p:sp>
        <p:nvSpPr>
          <p:cNvPr id="6" name="Datumsplatzhalter 9"/>
          <p:cNvSpPr>
            <a:spLocks noGrp="1"/>
          </p:cNvSpPr>
          <p:nvPr>
            <p:ph type="dt" sz="half" idx="11"/>
          </p:nvPr>
        </p:nvSpPr>
        <p:spPr>
          <a:xfrm>
            <a:off x="612775" y="6443663"/>
            <a:ext cx="1042988" cy="36036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900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405FB47F-7F63-4220-9184-D2D5EDBCAE3E}" type="datetime1">
              <a:rPr lang="de-DE" smtClean="0"/>
              <a:t>06.01.2017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97811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18" Type="http://schemas.openxmlformats.org/officeDocument/2006/relationships/image" Target="../media/image6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9" descr="II_rahmen_neu_folge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90525" y="333375"/>
            <a:ext cx="6911975" cy="56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/>
              <a:t>Folientitel durch klicken hinzufügen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92113" y="1198563"/>
            <a:ext cx="8356600" cy="4894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dirty="0"/>
              <a:t>Karlsruher Institut für Technologie (KIT).</a:t>
            </a:r>
          </a:p>
          <a:p>
            <a:pPr lvl="1"/>
            <a:r>
              <a:rPr lang="de-DE" altLang="de-DE" dirty="0"/>
              <a:t>Zweite Ebene</a:t>
            </a:r>
          </a:p>
          <a:p>
            <a:pPr lvl="2"/>
            <a:r>
              <a:rPr lang="de-DE" altLang="de-DE" dirty="0"/>
              <a:t>Dritte Ebene</a:t>
            </a:r>
          </a:p>
          <a:p>
            <a:pPr lvl="3"/>
            <a:r>
              <a:rPr lang="de-DE" altLang="de-DE" dirty="0"/>
              <a:t>Vierte Ebene</a:t>
            </a:r>
          </a:p>
          <a:p>
            <a:pPr lvl="4"/>
            <a:r>
              <a:rPr lang="de-DE" altLang="de-DE" dirty="0"/>
              <a:t>Fünfte Ebene</a:t>
            </a:r>
          </a:p>
        </p:txBody>
      </p:sp>
      <p:sp>
        <p:nvSpPr>
          <p:cNvPr id="1029" name="Text Box 10"/>
          <p:cNvSpPr txBox="1">
            <a:spLocks noChangeArrowheads="1"/>
          </p:cNvSpPr>
          <p:nvPr/>
        </p:nvSpPr>
        <p:spPr bwMode="auto">
          <a:xfrm>
            <a:off x="6011863" y="6453188"/>
            <a:ext cx="2736850" cy="360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50000"/>
              </a:spcBef>
              <a:defRPr/>
            </a:pPr>
            <a:r>
              <a:rPr lang="de-DE" altLang="de-DE" sz="900" dirty="0"/>
              <a:t>AIFB</a:t>
            </a:r>
          </a:p>
        </p:txBody>
      </p:sp>
      <p:sp>
        <p:nvSpPr>
          <p:cNvPr id="1030" name="Text Box 11"/>
          <p:cNvSpPr txBox="1">
            <a:spLocks noChangeArrowheads="1"/>
          </p:cNvSpPr>
          <p:nvPr/>
        </p:nvSpPr>
        <p:spPr bwMode="auto">
          <a:xfrm>
            <a:off x="250825" y="6445250"/>
            <a:ext cx="325438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fld id="{C9A3BCB7-53F7-4CEB-A9D8-3986DC682D22}" type="slidenum">
              <a:rPr lang="de-DE" altLang="de-DE" sz="900" b="1" smtClean="0"/>
              <a:pPr eaLnBrk="1" hangingPunct="1">
                <a:spcBef>
                  <a:spcPct val="50000"/>
                </a:spcBef>
                <a:defRPr/>
              </a:pPr>
              <a:t>‹Nr.›</a:t>
            </a:fld>
            <a:endParaRPr lang="de-DE" altLang="de-DE" sz="900" b="1"/>
          </a:p>
        </p:txBody>
      </p:sp>
      <p:pic>
        <p:nvPicPr>
          <p:cNvPr id="1031" name="Picture 13" descr="KIT-Logo-rgb_de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7625" y="333375"/>
            <a:ext cx="1076325" cy="49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6" name="Rectangle 1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701800" y="6445250"/>
            <a:ext cx="4248150" cy="360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sz="900"/>
            </a:lvl1pPr>
          </a:lstStyle>
          <a:p>
            <a:pPr>
              <a:defRPr/>
            </a:pPr>
            <a:r>
              <a:rPr lang="de-DE" altLang="de-DE" dirty="0"/>
              <a:t>Florian </a:t>
            </a:r>
            <a:r>
              <a:rPr lang="de-DE" altLang="de-DE" dirty="0" err="1"/>
              <a:t>Rottach</a:t>
            </a:r>
            <a:r>
              <a:rPr lang="de-DE" altLang="de-DE" dirty="0"/>
              <a:t> und Julian Wadephul – 3D-Spieleprogrammierung</a:t>
            </a:r>
          </a:p>
        </p:txBody>
      </p:sp>
      <p:sp>
        <p:nvSpPr>
          <p:cNvPr id="11" name="Datumsplatzhalter 9"/>
          <p:cNvSpPr>
            <a:spLocks noGrp="1"/>
          </p:cNvSpPr>
          <p:nvPr>
            <p:ph type="dt" sz="half" idx="2"/>
          </p:nvPr>
        </p:nvSpPr>
        <p:spPr>
          <a:xfrm>
            <a:off x="612775" y="6443663"/>
            <a:ext cx="1042988" cy="36036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900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56677EF1-1153-47DE-8676-34AD711244DB}" type="datetime1">
              <a:rPr lang="de-DE" smtClean="0"/>
              <a:t>06.01.2017</a:t>
            </a:fld>
            <a:endParaRPr lang="de-DE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</p:sldLayoutIdLst>
  <p:hf sldNum="0"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9pPr>
    </p:titleStyle>
    <p:bodyStyle>
      <a:lvl1pPr marL="314325" indent="-314325" algn="l" rtl="0" eaLnBrk="1" fontAlgn="base" hangingPunct="1">
        <a:spcBef>
          <a:spcPct val="20000"/>
        </a:spcBef>
        <a:spcAft>
          <a:spcPct val="0"/>
        </a:spcAft>
        <a:buBlip>
          <a:blip r:embed="rId15"/>
        </a:buBlip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790575" indent="-314325" algn="l" rtl="0" eaLnBrk="1" fontAlgn="base" hangingPunct="1">
        <a:spcBef>
          <a:spcPct val="20000"/>
        </a:spcBef>
        <a:spcAft>
          <a:spcPct val="0"/>
        </a:spcAft>
        <a:buBlip>
          <a:blip r:embed="rId16"/>
        </a:buBlip>
        <a:defRPr>
          <a:solidFill>
            <a:schemeClr val="tx1"/>
          </a:solidFill>
          <a:latin typeface="+mn-lt"/>
        </a:defRPr>
      </a:lvl2pPr>
      <a:lvl3pPr marL="1209675" indent="-276225" algn="l" rtl="0" eaLnBrk="1" fontAlgn="base" hangingPunct="1">
        <a:spcBef>
          <a:spcPct val="20000"/>
        </a:spcBef>
        <a:spcAft>
          <a:spcPct val="0"/>
        </a:spcAft>
        <a:buBlip>
          <a:blip r:embed="rId17"/>
        </a:buBlip>
        <a:defRPr sz="1600">
          <a:solidFill>
            <a:schemeClr val="tx1"/>
          </a:solidFill>
          <a:latin typeface="+mn-lt"/>
        </a:defRPr>
      </a:lvl3pPr>
      <a:lvl4pPr marL="1657350" indent="-276225" algn="l" rtl="0" eaLnBrk="1" fontAlgn="base" hangingPunct="1">
        <a:spcBef>
          <a:spcPct val="20000"/>
        </a:spcBef>
        <a:spcAft>
          <a:spcPct val="0"/>
        </a:spcAft>
        <a:buBlip>
          <a:blip r:embed="rId17"/>
        </a:buBlip>
        <a:defRPr sz="1600">
          <a:solidFill>
            <a:schemeClr val="tx1"/>
          </a:solidFill>
          <a:latin typeface="+mn-lt"/>
        </a:defRPr>
      </a:lvl4pPr>
      <a:lvl5pPr marL="2095500" indent="-276225" algn="l" rtl="0" eaLnBrk="1" fontAlgn="base" hangingPunct="1">
        <a:spcBef>
          <a:spcPct val="20000"/>
        </a:spcBef>
        <a:spcAft>
          <a:spcPct val="0"/>
        </a:spcAft>
        <a:buBlip>
          <a:blip r:embed="rId17"/>
        </a:buBlip>
        <a:defRPr sz="16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SzPct val="60000"/>
        <a:buBlip>
          <a:blip r:embed="rId18"/>
        </a:buBlip>
        <a:defRPr sz="14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SzPct val="60000"/>
        <a:buBlip>
          <a:blip r:embed="rId18"/>
        </a:buBlip>
        <a:defRPr sz="14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SzPct val="60000"/>
        <a:buBlip>
          <a:blip r:embed="rId18"/>
        </a:buBlip>
        <a:defRPr sz="14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SzPct val="60000"/>
        <a:buBlip>
          <a:blip r:embed="rId18"/>
        </a:buBlip>
        <a:defRPr sz="14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tiff"/><Relationship Id="rId4" Type="http://schemas.openxmlformats.org/officeDocument/2006/relationships/image" Target="../media/image23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tif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6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tiff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395288" y="1412875"/>
            <a:ext cx="8389937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de-DE" altLang="de-DE" sz="2600" b="1" dirty="0">
                <a:solidFill>
                  <a:schemeClr val="tx2"/>
                </a:solidFill>
              </a:rPr>
              <a:t>3D-Spieleprogrammierung</a:t>
            </a:r>
            <a:br>
              <a:rPr lang="de-DE" altLang="de-DE" sz="2600" b="1" dirty="0">
                <a:solidFill>
                  <a:schemeClr val="tx2"/>
                </a:solidFill>
              </a:rPr>
            </a:br>
            <a:r>
              <a:rPr lang="de-DE" altLang="de-DE" sz="2600" b="1" dirty="0" err="1">
                <a:solidFill>
                  <a:schemeClr val="tx2"/>
                </a:solidFill>
              </a:rPr>
              <a:t>jMonkeyEngine</a:t>
            </a:r>
            <a:endParaRPr lang="de-DE" altLang="de-DE" sz="2600" b="1" dirty="0">
              <a:solidFill>
                <a:schemeClr val="tx2"/>
              </a:solidFill>
            </a:endParaRPr>
          </a:p>
        </p:txBody>
      </p:sp>
      <p:sp>
        <p:nvSpPr>
          <p:cNvPr id="3075" name="Rectangle 3"/>
          <p:cNvSpPr>
            <a:spLocks noChangeArrowheads="1"/>
          </p:cNvSpPr>
          <p:nvPr/>
        </p:nvSpPr>
        <p:spPr bwMode="auto">
          <a:xfrm>
            <a:off x="396875" y="2349500"/>
            <a:ext cx="8370888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buBlip>
                <a:blip r:embed="rId2"/>
              </a:buBlip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Blip>
                <a:blip r:embed="rId3"/>
              </a:buBlip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Blip>
                <a:blip r:embed="rId4"/>
              </a:buBlip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Blip>
                <a:blip r:embed="rId4"/>
              </a:buBlip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Blip>
                <a:blip r:embed="rId4"/>
              </a:buBlip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de-DE" altLang="de-DE" sz="1600" b="1" dirty="0">
                <a:solidFill>
                  <a:srgbClr val="000000"/>
                </a:solidFill>
              </a:rPr>
              <a:t>Florian </a:t>
            </a:r>
            <a:r>
              <a:rPr lang="de-DE" altLang="de-DE" sz="1600" b="1" dirty="0" err="1">
                <a:solidFill>
                  <a:srgbClr val="000000"/>
                </a:solidFill>
              </a:rPr>
              <a:t>Rottach</a:t>
            </a:r>
            <a:r>
              <a:rPr lang="de-DE" altLang="de-DE" sz="1600" b="1" dirty="0">
                <a:solidFill>
                  <a:srgbClr val="000000"/>
                </a:solidFill>
              </a:rPr>
              <a:t> und Julian Wadephul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de-DE" altLang="de-DE" sz="1600" b="1" dirty="0">
                <a:solidFill>
                  <a:srgbClr val="000000"/>
                </a:solidFill>
              </a:rPr>
              <a:t>Seminar Programmieren 3 – Betriebliche Informationssysteme</a:t>
            </a:r>
          </a:p>
          <a:p>
            <a:pPr>
              <a:spcBef>
                <a:spcPct val="0"/>
              </a:spcBef>
              <a:buFontTx/>
              <a:buNone/>
            </a:pPr>
            <a:endParaRPr lang="de-DE" altLang="de-DE" sz="1600" b="1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Tutorials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Florian Rottach und Julian Wadephul – 3D-Spieleprogrammierung</a:t>
            </a:r>
            <a:endParaRPr lang="de-DE" alt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AF4B9F38-77DF-4311-AB3B-1FE9C203202B}" type="datetime1">
              <a:rPr lang="de-DE" smtClean="0"/>
              <a:t>06.01.2017</a:t>
            </a:fld>
            <a:endParaRPr lang="de-DE" dirty="0"/>
          </a:p>
        </p:txBody>
      </p:sp>
      <p:pic>
        <p:nvPicPr>
          <p:cNvPr id="7" name="Inhaltsplatzhalt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2113" y="1227566"/>
            <a:ext cx="8356600" cy="4836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309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Projekte mit </a:t>
            </a:r>
            <a:r>
              <a:rPr lang="de-DE" dirty="0" err="1"/>
              <a:t>jMonkey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Florian Rottach und Julian Wadephul – 3D-Spieleprogrammierung</a:t>
            </a:r>
            <a:endParaRPr lang="de-DE" alt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AF4B9F38-77DF-4311-AB3B-1FE9C203202B}" type="datetime1">
              <a:rPr lang="de-DE" smtClean="0"/>
              <a:t>06.01.2017</a:t>
            </a:fld>
            <a:endParaRPr lang="de-DE" dirty="0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525" y="1198563"/>
            <a:ext cx="3251200" cy="2717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Bild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7695" y="1198563"/>
            <a:ext cx="3881018" cy="2717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Bild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04949" y="4160961"/>
            <a:ext cx="4325491" cy="20216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013279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SimpleApplication</a:t>
            </a:r>
            <a:r>
              <a:rPr lang="de-DE" dirty="0"/>
              <a:t> Klasse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Unsere Klasse muss von der </a:t>
            </a:r>
            <a:r>
              <a:rPr lang="de-DE" dirty="0" err="1"/>
              <a:t>SimpleApplication</a:t>
            </a:r>
            <a:r>
              <a:rPr lang="de-DE" dirty="0"/>
              <a:t> Klasse erben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Diese hat einige Funktionen implementiert</a:t>
            </a:r>
          </a:p>
          <a:p>
            <a:pPr lvl="1"/>
            <a:r>
              <a:rPr lang="de-DE" dirty="0"/>
              <a:t>beinhaltet eine 3D Scene</a:t>
            </a:r>
          </a:p>
          <a:p>
            <a:pPr lvl="1"/>
            <a:r>
              <a:rPr lang="de-DE" dirty="0"/>
              <a:t>achtet auf User-Input</a:t>
            </a:r>
          </a:p>
          <a:p>
            <a:pPr lvl="1"/>
            <a:r>
              <a:rPr lang="de-DE" dirty="0"/>
              <a:t>aktualisiert die Game-Scene</a:t>
            </a:r>
          </a:p>
          <a:p>
            <a:pPr lvl="1"/>
            <a:r>
              <a:rPr lang="de-DE" dirty="0"/>
              <a:t>Zeichnet die Game-Scene auf den Bildschirm</a:t>
            </a:r>
          </a:p>
          <a:p>
            <a:r>
              <a:rPr lang="de-DE" dirty="0"/>
              <a:t>Unser Game kann nun in der Main-Methode gestartet werden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Florian Rottach und Julian Wadephul – 3D-Spieleprogrammierung</a:t>
            </a:r>
            <a:endParaRPr lang="de-DE" alt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AF4B9F38-77DF-4311-AB3B-1FE9C203202B}" type="datetime1">
              <a:rPr lang="de-DE" smtClean="0"/>
              <a:t>06.01.2017</a:t>
            </a:fld>
            <a:endParaRPr lang="de-DE" dirty="0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775" y="1556792"/>
            <a:ext cx="7236296" cy="1052383"/>
          </a:xfrm>
          <a:prstGeom prst="rect">
            <a:avLst/>
          </a:prstGeom>
        </p:spPr>
      </p:pic>
      <p:pic>
        <p:nvPicPr>
          <p:cNvPr id="7" name="Bild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775" y="4726789"/>
            <a:ext cx="7236296" cy="1366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6614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Die </a:t>
            </a:r>
            <a:r>
              <a:rPr lang="de-DE" dirty="0" err="1"/>
              <a:t>SimpleApplication</a:t>
            </a:r>
            <a:r>
              <a:rPr lang="de-DE" dirty="0"/>
              <a:t> Klasse</a:t>
            </a:r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2113" y="1941542"/>
            <a:ext cx="8356600" cy="3408304"/>
          </a:xfrm>
          <a:prstGeom prst="rect">
            <a:avLst/>
          </a:prstGeom>
        </p:spPr>
      </p:pic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Florian Rottach und Julian Wadephul – 3D-Spieleprogrammierung</a:t>
            </a:r>
            <a:endParaRPr lang="de-DE" alt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AF4B9F38-77DF-4311-AB3B-1FE9C203202B}" type="datetime1">
              <a:rPr lang="de-DE" smtClean="0"/>
              <a:t>06.01.2017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898945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Die </a:t>
            </a:r>
            <a:r>
              <a:rPr lang="de-DE" dirty="0" err="1"/>
              <a:t>SimpleApplication</a:t>
            </a:r>
            <a:r>
              <a:rPr lang="de-DE" dirty="0"/>
              <a:t> Klasse</a:t>
            </a:r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4439" y="1198563"/>
            <a:ext cx="7051947" cy="4894262"/>
          </a:xfrm>
          <a:prstGeom prst="rect">
            <a:avLst/>
          </a:prstGeom>
        </p:spPr>
      </p:pic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Florian Rottach und Julian Wadephul – 3D-Spieleprogrammierung</a:t>
            </a:r>
            <a:endParaRPr lang="de-DE" alt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AF4B9F38-77DF-4311-AB3B-1FE9C203202B}" type="datetime1">
              <a:rPr lang="de-DE" smtClean="0"/>
              <a:t>06.01.2017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525473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Die </a:t>
            </a:r>
            <a:r>
              <a:rPr lang="de-DE" dirty="0" err="1"/>
              <a:t>SimpleApplication</a:t>
            </a:r>
            <a:r>
              <a:rPr lang="de-DE" dirty="0"/>
              <a:t> Klasse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dirty="0" err="1"/>
              <a:t>Node</a:t>
            </a:r>
            <a:r>
              <a:rPr lang="de-DE" b="1" dirty="0"/>
              <a:t> </a:t>
            </a:r>
            <a:r>
              <a:rPr lang="de-DE" b="1" dirty="0" err="1"/>
              <a:t>rootNode</a:t>
            </a:r>
            <a:r>
              <a:rPr lang="de-DE" dirty="0"/>
              <a:t> – hier können Objekte angefügt werden, die in der Scene erscheinen sollen</a:t>
            </a:r>
          </a:p>
          <a:p>
            <a:endParaRPr lang="de-DE" b="1" dirty="0"/>
          </a:p>
          <a:p>
            <a:r>
              <a:rPr lang="de-DE" b="1" dirty="0" err="1"/>
              <a:t>public</a:t>
            </a:r>
            <a:r>
              <a:rPr lang="de-DE" b="1" dirty="0"/>
              <a:t> </a:t>
            </a:r>
            <a:r>
              <a:rPr lang="de-DE" b="1" dirty="0" err="1"/>
              <a:t>void</a:t>
            </a:r>
            <a:r>
              <a:rPr lang="de-DE" b="1" dirty="0"/>
              <a:t> </a:t>
            </a:r>
            <a:r>
              <a:rPr lang="de-DE" b="1" dirty="0" err="1"/>
              <a:t>simpleInitApp</a:t>
            </a:r>
            <a:r>
              <a:rPr lang="de-DE" b="1" dirty="0"/>
              <a:t>()</a:t>
            </a:r>
            <a:r>
              <a:rPr lang="de-DE" dirty="0"/>
              <a:t> – hier können Objekte die vor Beginn des Spiels geladen werden</a:t>
            </a:r>
          </a:p>
          <a:p>
            <a:endParaRPr lang="de-DE" b="1" dirty="0"/>
          </a:p>
          <a:p>
            <a:r>
              <a:rPr lang="de-DE" b="1" dirty="0" err="1"/>
              <a:t>public</a:t>
            </a:r>
            <a:r>
              <a:rPr lang="de-DE" b="1" dirty="0"/>
              <a:t> </a:t>
            </a:r>
            <a:r>
              <a:rPr lang="de-DE" b="1" dirty="0" err="1"/>
              <a:t>void</a:t>
            </a:r>
            <a:r>
              <a:rPr lang="de-DE" b="1" dirty="0"/>
              <a:t> </a:t>
            </a:r>
            <a:r>
              <a:rPr lang="de-DE" b="1" dirty="0" err="1"/>
              <a:t>simpleUpdate</a:t>
            </a:r>
            <a:r>
              <a:rPr lang="de-DE" b="1" dirty="0"/>
              <a:t>(</a:t>
            </a:r>
            <a:r>
              <a:rPr lang="de-DE" b="1" dirty="0" err="1"/>
              <a:t>float</a:t>
            </a:r>
            <a:r>
              <a:rPr lang="de-DE" b="1" dirty="0"/>
              <a:t> </a:t>
            </a:r>
            <a:r>
              <a:rPr lang="de-DE" b="1" dirty="0" err="1"/>
              <a:t>tpf</a:t>
            </a:r>
            <a:r>
              <a:rPr lang="de-DE" b="1" dirty="0"/>
              <a:t>)</a:t>
            </a:r>
            <a:r>
              <a:rPr lang="de-DE" dirty="0"/>
              <a:t> – diese Methode wird bei jeder Aktualisierung aufgerufen</a:t>
            </a:r>
          </a:p>
          <a:p>
            <a:pPr lvl="1"/>
            <a:r>
              <a:rPr lang="de-DE" dirty="0" err="1"/>
              <a:t>tpf</a:t>
            </a:r>
            <a:r>
              <a:rPr lang="de-DE" dirty="0"/>
              <a:t> – „time per </a:t>
            </a:r>
            <a:r>
              <a:rPr lang="de-DE" dirty="0" err="1"/>
              <a:t>frame</a:t>
            </a:r>
            <a:r>
              <a:rPr lang="de-DE" dirty="0"/>
              <a:t>“</a:t>
            </a:r>
          </a:p>
          <a:p>
            <a:endParaRPr lang="de-DE" dirty="0"/>
          </a:p>
          <a:p>
            <a:r>
              <a:rPr lang="de-DE" dirty="0"/>
              <a:t>nützliche Einstellungen sind vorhanden:</a:t>
            </a:r>
          </a:p>
          <a:p>
            <a:pPr lvl="1"/>
            <a:r>
              <a:rPr lang="de-DE" dirty="0"/>
              <a:t>Game mit </a:t>
            </a:r>
            <a:r>
              <a:rPr lang="de-DE" dirty="0" err="1"/>
              <a:t>Esc</a:t>
            </a:r>
            <a:r>
              <a:rPr lang="de-DE" dirty="0"/>
              <a:t> beenden</a:t>
            </a:r>
          </a:p>
          <a:p>
            <a:pPr lvl="1"/>
            <a:r>
              <a:rPr lang="de-DE" dirty="0"/>
              <a:t>User Input (W,A,S,D)</a:t>
            </a:r>
          </a:p>
          <a:p>
            <a:pPr lvl="1"/>
            <a:r>
              <a:rPr lang="de-DE" dirty="0" err="1"/>
              <a:t>Camera</a:t>
            </a:r>
            <a:r>
              <a:rPr lang="de-DE" dirty="0"/>
              <a:t> Steuerung mit Pfeiltasten und Maus</a:t>
            </a:r>
          </a:p>
          <a:p>
            <a:pPr lvl="1"/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Florian Rottach und Julian Wadephul – 3D-Spieleprogrammierung</a:t>
            </a:r>
            <a:endParaRPr lang="de-DE" alt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AF4B9F38-77DF-4311-AB3B-1FE9C203202B}" type="datetime1">
              <a:rPr lang="de-DE" smtClean="0"/>
              <a:t>06.01.2017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162345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Start Screen</a:t>
            </a:r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71800" y="1052736"/>
            <a:ext cx="3858359" cy="48942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Florian Rottach und Julian Wadephul – 3D-Spieleprogrammierung</a:t>
            </a:r>
            <a:endParaRPr lang="de-DE" alt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AF4B9F38-77DF-4311-AB3B-1FE9C203202B}" type="datetime1">
              <a:rPr lang="de-DE" smtClean="0"/>
              <a:t>06.01.2017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301673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Modelle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91864" y="1198563"/>
            <a:ext cx="8356600" cy="4894262"/>
          </a:xfrm>
        </p:spPr>
        <p:txBody>
          <a:bodyPr/>
          <a:lstStyle/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 err="1"/>
              <a:t>Spatials</a:t>
            </a:r>
            <a:endParaRPr lang="de-DE" dirty="0"/>
          </a:p>
          <a:p>
            <a:pPr lvl="1"/>
            <a:r>
              <a:rPr lang="de-DE" dirty="0"/>
              <a:t>enthalten Ort, Rotation, Skalierung</a:t>
            </a:r>
          </a:p>
          <a:p>
            <a:pPr lvl="1"/>
            <a:r>
              <a:rPr lang="de-DE" dirty="0"/>
              <a:t>können geladen, gespeichert und verändert werden</a:t>
            </a:r>
          </a:p>
          <a:p>
            <a:pPr lvl="1"/>
            <a:r>
              <a:rPr lang="de-DE" dirty="0"/>
              <a:t>Überbegriff über Modelle</a:t>
            </a:r>
          </a:p>
          <a:p>
            <a:r>
              <a:rPr lang="de-DE" dirty="0" err="1"/>
              <a:t>Node</a:t>
            </a:r>
            <a:r>
              <a:rPr lang="de-DE" dirty="0"/>
              <a:t> und </a:t>
            </a:r>
            <a:r>
              <a:rPr lang="de-DE" dirty="0" err="1"/>
              <a:t>Geometry</a:t>
            </a:r>
            <a:r>
              <a:rPr lang="de-DE" dirty="0"/>
              <a:t> erben von </a:t>
            </a:r>
            <a:r>
              <a:rPr lang="de-DE" dirty="0" err="1"/>
              <a:t>Spatial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Florian Rottach und Julian Wadephul – 3D-Spieleprogrammierung</a:t>
            </a:r>
            <a:endParaRPr lang="de-DE" alt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AF4B9F38-77DF-4311-AB3B-1FE9C203202B}" type="datetime1">
              <a:rPr lang="de-DE" smtClean="0"/>
              <a:t>06.01.2017</a:t>
            </a:fld>
            <a:endParaRPr lang="de-DE" dirty="0"/>
          </a:p>
        </p:txBody>
      </p:sp>
      <p:graphicFrame>
        <p:nvGraphicFramePr>
          <p:cNvPr id="6" name="Tabel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3925479"/>
              </p:ext>
            </p:extLst>
          </p:nvPr>
        </p:nvGraphicFramePr>
        <p:xfrm>
          <a:off x="390525" y="1198563"/>
          <a:ext cx="8358188" cy="23857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790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790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1992">
                <a:tc>
                  <a:txBody>
                    <a:bodyPr/>
                    <a:lstStyle/>
                    <a:p>
                      <a:r>
                        <a:rPr lang="de-DE" sz="1600" dirty="0"/>
                        <a:t>Was</a:t>
                      </a:r>
                      <a:r>
                        <a:rPr lang="de-DE" sz="1600" baseline="0" dirty="0"/>
                        <a:t> wir tun möchten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in JME3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1350">
                <a:tc>
                  <a:txBody>
                    <a:bodyPr/>
                    <a:lstStyle/>
                    <a:p>
                      <a:r>
                        <a:rPr lang="de-DE" sz="1600" dirty="0"/>
                        <a:t>Modelle erstellen (Spieler, Gebäude, ...)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i="1" dirty="0" err="1"/>
                        <a:t>create</a:t>
                      </a:r>
                      <a:r>
                        <a:rPr lang="de-DE" sz="1600" i="1" dirty="0"/>
                        <a:t> </a:t>
                      </a:r>
                      <a:r>
                        <a:rPr lang="de-DE" sz="1600" i="1" dirty="0" err="1"/>
                        <a:t>Spatials</a:t>
                      </a:r>
                      <a:r>
                        <a:rPr lang="de-DE" sz="1600" i="1" dirty="0"/>
                        <a:t> like Geometries</a:t>
                      </a:r>
                      <a:endParaRPr lang="de-DE" sz="1600" dirty="0"/>
                    </a:p>
                    <a:p>
                      <a:endParaRPr lang="de-DE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1350">
                <a:tc>
                  <a:txBody>
                    <a:bodyPr/>
                    <a:lstStyle/>
                    <a:p>
                      <a:r>
                        <a:rPr lang="de-DE" sz="1600" dirty="0"/>
                        <a:t>Modelle der Scene hinzufügen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i="1" dirty="0" err="1"/>
                        <a:t>attach</a:t>
                      </a:r>
                      <a:r>
                        <a:rPr lang="de-DE" sz="1600" i="1" dirty="0"/>
                        <a:t> </a:t>
                      </a:r>
                      <a:r>
                        <a:rPr lang="de-DE" sz="1600" i="1" dirty="0" err="1"/>
                        <a:t>to</a:t>
                      </a:r>
                      <a:r>
                        <a:rPr lang="de-DE" sz="1600" i="1" dirty="0"/>
                        <a:t> </a:t>
                      </a:r>
                      <a:r>
                        <a:rPr lang="de-DE" sz="1600" i="1" dirty="0" err="1"/>
                        <a:t>rootNode</a:t>
                      </a:r>
                      <a:r>
                        <a:rPr lang="de-DE" sz="1600" i="1" dirty="0"/>
                        <a:t>, </a:t>
                      </a:r>
                      <a:r>
                        <a:rPr lang="de-DE" sz="1600" i="1" dirty="0" err="1"/>
                        <a:t>detach</a:t>
                      </a:r>
                      <a:r>
                        <a:rPr lang="de-DE" sz="1600" i="1" dirty="0"/>
                        <a:t> </a:t>
                      </a:r>
                      <a:r>
                        <a:rPr lang="de-DE" sz="1600" i="1" dirty="0" err="1"/>
                        <a:t>from</a:t>
                      </a:r>
                      <a:r>
                        <a:rPr lang="de-DE" sz="1600" i="1" baseline="0" dirty="0"/>
                        <a:t> </a:t>
                      </a:r>
                      <a:r>
                        <a:rPr lang="de-DE" sz="1600" i="1" dirty="0" err="1"/>
                        <a:t>rootNode</a:t>
                      </a:r>
                      <a:endParaRPr lang="de-DE" sz="1600" dirty="0"/>
                    </a:p>
                    <a:p>
                      <a:endParaRPr lang="de-DE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07754"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dirty="0"/>
                        <a:t>Modelle verschieben, skalieren, drehen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i="1" dirty="0" err="1"/>
                        <a:t>translate</a:t>
                      </a:r>
                      <a:r>
                        <a:rPr lang="de-DE" sz="1600" i="1" dirty="0"/>
                        <a:t>,</a:t>
                      </a:r>
                      <a:r>
                        <a:rPr lang="de-DE" sz="1600" i="1" baseline="0" dirty="0"/>
                        <a:t> </a:t>
                      </a:r>
                      <a:r>
                        <a:rPr lang="de-DE" sz="1600" i="1" dirty="0" err="1"/>
                        <a:t>scale</a:t>
                      </a:r>
                      <a:r>
                        <a:rPr lang="de-DE" sz="1600" i="1" dirty="0"/>
                        <a:t>,</a:t>
                      </a:r>
                      <a:r>
                        <a:rPr lang="de-DE" sz="1600" i="1" baseline="0" dirty="0"/>
                        <a:t> </a:t>
                      </a:r>
                      <a:r>
                        <a:rPr lang="de-DE" sz="1600" i="1" baseline="0" dirty="0" err="1"/>
                        <a:t>rotate</a:t>
                      </a:r>
                      <a:endParaRPr lang="de-DE" sz="16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12687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Assets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Assets: alle Multimedia-Dateien (Modelle, Materialien, Texturen, Scenes, Musik und Soundfiles, Schriftarten)</a:t>
            </a:r>
          </a:p>
          <a:p>
            <a:r>
              <a:rPr lang="de-DE" dirty="0" err="1"/>
              <a:t>AssetManager</a:t>
            </a:r>
            <a:r>
              <a:rPr lang="de-DE" dirty="0"/>
              <a:t>: hilft, die Assets zugänglich zu machen</a:t>
            </a:r>
          </a:p>
          <a:p>
            <a:pPr lvl="1"/>
            <a:r>
              <a:rPr lang="de-DE" dirty="0"/>
              <a:t>kann Dateien laden (vom Pfad, aus dem </a:t>
            </a:r>
            <a:r>
              <a:rPr lang="de-DE" dirty="0" err="1"/>
              <a:t>assets</a:t>
            </a:r>
            <a:r>
              <a:rPr lang="de-DE" dirty="0"/>
              <a:t> Ordner)</a:t>
            </a:r>
          </a:p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Florian Rottach und Julian Wadephul – 3D-Spieleprogrammierung</a:t>
            </a:r>
            <a:endParaRPr lang="de-DE" alt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AF4B9F38-77DF-4311-AB3B-1FE9C203202B}" type="datetime1">
              <a:rPr lang="de-DE" smtClean="0"/>
              <a:t>06.01.2017</a:t>
            </a:fld>
            <a:endParaRPr lang="de-DE" dirty="0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56" y="2636912"/>
            <a:ext cx="6191473" cy="2454369"/>
          </a:xfrm>
          <a:prstGeom prst="rect">
            <a:avLst/>
          </a:prstGeom>
        </p:spPr>
      </p:pic>
      <p:pic>
        <p:nvPicPr>
          <p:cNvPr id="7" name="Bild 6"/>
          <p:cNvPicPr>
            <a:picLocks noChangeAspect="1"/>
          </p:cNvPicPr>
          <p:nvPr/>
        </p:nvPicPr>
        <p:blipFill rotWithShape="1">
          <a:blip r:embed="rId3"/>
          <a:srcRect b="16883"/>
          <a:stretch/>
        </p:blipFill>
        <p:spPr>
          <a:xfrm>
            <a:off x="1403648" y="5218409"/>
            <a:ext cx="5472608" cy="1049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514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Textures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Florian Rottach und Julian Wadephul – 3D-Spieleprogrammierung</a:t>
            </a:r>
            <a:endParaRPr lang="de-DE" alt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AF4B9F38-77DF-4311-AB3B-1FE9C203202B}" type="datetime1">
              <a:rPr lang="de-DE" smtClean="0"/>
              <a:t>06.01.2017</a:t>
            </a:fld>
            <a:endParaRPr lang="de-DE" dirty="0"/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2041" y="1520664"/>
            <a:ext cx="3816672" cy="3816672"/>
          </a:xfrm>
          <a:prstGeom prst="rect">
            <a:avLst/>
          </a:prstGeom>
        </p:spPr>
      </p:pic>
      <p:pic>
        <p:nvPicPr>
          <p:cNvPr id="8" name="Bild 7"/>
          <p:cNvPicPr>
            <a:picLocks noChangeAspect="1"/>
          </p:cNvPicPr>
          <p:nvPr/>
        </p:nvPicPr>
        <p:blipFill>
          <a:blip r:embed="rId4">
            <a:clrChange>
              <a:clrFrom>
                <a:srgbClr val="F6F7F2"/>
              </a:clrFrom>
              <a:clrTo>
                <a:srgbClr val="F6F7F2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95605" y="1521693"/>
            <a:ext cx="3921167" cy="3814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332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altLang="de-DE" dirty="0"/>
              <a:t>Theoretische Grundlagen</a:t>
            </a:r>
          </a:p>
          <a:p>
            <a:pPr lvl="1"/>
            <a:r>
              <a:rPr lang="de-DE" altLang="de-DE" dirty="0"/>
              <a:t>Allgemeiner Aufbau von 3D Spielen F</a:t>
            </a:r>
          </a:p>
          <a:p>
            <a:pPr lvl="1"/>
            <a:r>
              <a:rPr lang="de-DE" altLang="de-DE" dirty="0"/>
              <a:t>Funktionsweise und Aufbau von Game </a:t>
            </a:r>
            <a:r>
              <a:rPr lang="de-DE" altLang="de-DE" dirty="0" err="1"/>
              <a:t>Engines</a:t>
            </a:r>
            <a:r>
              <a:rPr lang="de-DE" altLang="de-DE" dirty="0"/>
              <a:t> F</a:t>
            </a:r>
          </a:p>
          <a:p>
            <a:pPr lvl="1"/>
            <a:r>
              <a:rPr lang="de-DE" altLang="de-DE" dirty="0"/>
              <a:t>Die </a:t>
            </a:r>
            <a:r>
              <a:rPr lang="de-DE" altLang="de-DE" dirty="0" err="1"/>
              <a:t>jMonkeyEngine</a:t>
            </a:r>
            <a:r>
              <a:rPr lang="de-DE" altLang="de-DE" dirty="0"/>
              <a:t> J</a:t>
            </a:r>
          </a:p>
          <a:p>
            <a:pPr lvl="2"/>
            <a:r>
              <a:rPr lang="de-DE" altLang="de-DE" dirty="0"/>
              <a:t>Die </a:t>
            </a:r>
            <a:r>
              <a:rPr lang="de-DE" altLang="de-DE" dirty="0" err="1"/>
              <a:t>SimpleApplication</a:t>
            </a:r>
            <a:r>
              <a:rPr lang="de-DE" altLang="de-DE" dirty="0"/>
              <a:t> Klasse</a:t>
            </a:r>
          </a:p>
          <a:p>
            <a:pPr lvl="2"/>
            <a:r>
              <a:rPr lang="de-DE" altLang="de-DE" dirty="0"/>
              <a:t>Modelle und Assets</a:t>
            </a:r>
          </a:p>
          <a:p>
            <a:r>
              <a:rPr lang="de-DE" altLang="de-DE" dirty="0" err="1"/>
              <a:t>Progman</a:t>
            </a:r>
            <a:r>
              <a:rPr lang="de-DE" altLang="de-DE" dirty="0"/>
              <a:t> – Find </a:t>
            </a:r>
            <a:r>
              <a:rPr lang="de-DE" altLang="de-DE" dirty="0" err="1"/>
              <a:t>the</a:t>
            </a:r>
            <a:r>
              <a:rPr lang="de-DE" altLang="de-DE" dirty="0"/>
              <a:t> </a:t>
            </a:r>
            <a:r>
              <a:rPr lang="de-DE" altLang="de-DE" dirty="0" err="1"/>
              <a:t>nine</a:t>
            </a:r>
            <a:r>
              <a:rPr lang="de-DE" altLang="de-DE" dirty="0"/>
              <a:t> Books</a:t>
            </a:r>
          </a:p>
          <a:p>
            <a:pPr marL="733425" lvl="2">
              <a:buBlip>
                <a:blip r:embed="rId2"/>
              </a:buBlip>
            </a:pPr>
            <a:r>
              <a:rPr lang="de-DE" altLang="de-DE" dirty="0"/>
              <a:t>Scene J</a:t>
            </a:r>
          </a:p>
          <a:p>
            <a:pPr marL="733425" lvl="2">
              <a:buBlip>
                <a:blip r:embed="rId2"/>
              </a:buBlip>
            </a:pPr>
            <a:r>
              <a:rPr lang="de-DE" altLang="de-DE" dirty="0" err="1"/>
              <a:t>Forest</a:t>
            </a:r>
            <a:r>
              <a:rPr lang="de-DE" altLang="de-DE" dirty="0"/>
              <a:t> J</a:t>
            </a:r>
          </a:p>
          <a:p>
            <a:pPr marL="733425" lvl="2">
              <a:buBlip>
                <a:blip r:embed="rId2"/>
              </a:buBlip>
            </a:pPr>
            <a:r>
              <a:rPr lang="de-DE" altLang="de-DE" dirty="0" err="1"/>
              <a:t>Progman</a:t>
            </a:r>
            <a:r>
              <a:rPr lang="de-DE" altLang="de-DE" dirty="0"/>
              <a:t> J</a:t>
            </a:r>
          </a:p>
          <a:p>
            <a:pPr marL="733425" lvl="2">
              <a:buBlip>
                <a:blip r:embed="rId2"/>
              </a:buBlip>
            </a:pPr>
            <a:r>
              <a:rPr lang="de-DE" altLang="de-DE" dirty="0"/>
              <a:t>Items F</a:t>
            </a:r>
          </a:p>
          <a:p>
            <a:pPr marL="733425" lvl="2">
              <a:buBlip>
                <a:blip r:embed="rId2"/>
              </a:buBlip>
            </a:pPr>
            <a:r>
              <a:rPr lang="de-DE" altLang="de-DE" dirty="0"/>
              <a:t>Audio F</a:t>
            </a:r>
          </a:p>
          <a:p>
            <a:pPr marL="733425" lvl="2">
              <a:buBlip>
                <a:blip r:embed="rId2"/>
              </a:buBlip>
            </a:pPr>
            <a:r>
              <a:rPr lang="de-DE" altLang="de-DE" dirty="0"/>
              <a:t>Regen, Nebel und Feuer F	</a:t>
            </a:r>
          </a:p>
          <a:p>
            <a:r>
              <a:rPr lang="de-DE" altLang="de-DE" dirty="0"/>
              <a:t>Workshop</a:t>
            </a:r>
          </a:p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Florian Rottach und Julian Wadephul – 3D-Spieleprogrammierung</a:t>
            </a:r>
            <a:endParaRPr lang="de-DE" alt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AF4B9F38-77DF-4311-AB3B-1FE9C203202B}" type="datetime1">
              <a:rPr lang="de-DE" smtClean="0"/>
              <a:t>06.01.2017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066195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Modelle laden und der </a:t>
            </a:r>
            <a:r>
              <a:rPr lang="de-DE" dirty="0" err="1"/>
              <a:t>rootNode</a:t>
            </a:r>
            <a:r>
              <a:rPr lang="de-DE" dirty="0"/>
              <a:t> hinzufügen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Florian Rottach und Julian Wadephul – 3D-Spieleprogrammierung</a:t>
            </a:r>
            <a:endParaRPr lang="de-DE" alt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AF4B9F38-77DF-4311-AB3B-1FE9C203202B}" type="datetime1">
              <a:rPr lang="de-DE" smtClean="0"/>
              <a:t>06.01.2017</a:t>
            </a:fld>
            <a:endParaRPr lang="de-DE" dirty="0"/>
          </a:p>
        </p:txBody>
      </p:sp>
      <p:pic>
        <p:nvPicPr>
          <p:cNvPr id="12" name="Bild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640" y="1198563"/>
            <a:ext cx="5835544" cy="4922348"/>
          </a:xfrm>
          <a:prstGeom prst="rect">
            <a:avLst/>
          </a:prstGeom>
        </p:spPr>
      </p:pic>
      <p:pic>
        <p:nvPicPr>
          <p:cNvPr id="11" name="Bild 10"/>
          <p:cNvPicPr>
            <a:picLocks noChangeAspect="1"/>
          </p:cNvPicPr>
          <p:nvPr/>
        </p:nvPicPr>
        <p:blipFill rotWithShape="1">
          <a:blip r:embed="rId3"/>
          <a:srcRect l="31100" t="24800" r="31100" b="27321"/>
          <a:stretch/>
        </p:blipFill>
        <p:spPr>
          <a:xfrm>
            <a:off x="5293911" y="3356521"/>
            <a:ext cx="3456384" cy="2736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6212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Scene</a:t>
            </a:r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0525" y="1412776"/>
            <a:ext cx="8356600" cy="42695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Florian Rottach und Julian Wadephul – 3D-Spieleprogrammierung</a:t>
            </a:r>
            <a:endParaRPr lang="de-DE" alt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AF4B9F38-77DF-4311-AB3B-1FE9C203202B}" type="datetime1">
              <a:rPr lang="de-DE" smtClean="0"/>
              <a:t>06.01.2017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173355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Forest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2D-Feld mit Bäumen in regelmäßiger Struktur</a:t>
            </a:r>
          </a:p>
          <a:p>
            <a:r>
              <a:rPr lang="de-DE" dirty="0"/>
              <a:t>mit Zufallsfaktor geringe Abweichungen </a:t>
            </a:r>
            <a:r>
              <a:rPr lang="de-DE" dirty="0">
                <a:sym typeface="Wingdings"/>
              </a:rPr>
              <a:t> „Wald“</a:t>
            </a:r>
            <a:endParaRPr lang="de-DE" dirty="0"/>
          </a:p>
          <a:p>
            <a:r>
              <a:rPr lang="de-DE" dirty="0"/>
              <a:t>Liste mit Objekten, die mit den Bäumen kollidieren könnten </a:t>
            </a:r>
          </a:p>
          <a:p>
            <a:pPr lvl="1"/>
            <a:r>
              <a:rPr lang="de-DE" dirty="0">
                <a:sym typeface="Wingdings"/>
              </a:rPr>
              <a:t> keine Bäume in Häusern oder anderen Modellen</a:t>
            </a:r>
            <a:endParaRPr lang="de-DE" dirty="0"/>
          </a:p>
          <a:p>
            <a:r>
              <a:rPr lang="de-DE" dirty="0"/>
              <a:t>Um jeden Baum muss ein </a:t>
            </a:r>
            <a:r>
              <a:rPr lang="de-DE" dirty="0" err="1"/>
              <a:t>BoundingVolume</a:t>
            </a:r>
            <a:r>
              <a:rPr lang="de-DE" dirty="0"/>
              <a:t> erzeugt werden</a:t>
            </a:r>
          </a:p>
          <a:p>
            <a:pPr lvl="1"/>
            <a:r>
              <a:rPr lang="de-DE" dirty="0">
                <a:sym typeface="Wingdings"/>
              </a:rPr>
              <a:t> Kollision mit dem Spieler ist sichergestellt </a:t>
            </a:r>
          </a:p>
          <a:p>
            <a:r>
              <a:rPr lang="de-DE" dirty="0"/>
              <a:t>Methode, die feststellt, ob ein Punkt mit</a:t>
            </a:r>
          </a:p>
          <a:p>
            <a:pPr marL="0" indent="0">
              <a:buNone/>
            </a:pPr>
            <a:r>
              <a:rPr lang="de-DE" dirty="0"/>
              <a:t>dem Wald oder den anderen Objekten der </a:t>
            </a:r>
          </a:p>
          <a:p>
            <a:pPr marL="0" indent="0">
              <a:buNone/>
            </a:pPr>
            <a:r>
              <a:rPr lang="de-DE" dirty="0"/>
              <a:t>Scene kollidiert</a:t>
            </a:r>
          </a:p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Florian Rottach und Julian Wadephul – 3D-Spieleprogrammierung</a:t>
            </a:r>
            <a:endParaRPr lang="de-DE" alt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AF4B9F38-77DF-4311-AB3B-1FE9C203202B}" type="datetime1">
              <a:rPr lang="de-DE" smtClean="0"/>
              <a:t>06.01.2017</a:t>
            </a:fld>
            <a:endParaRPr lang="de-DE" dirty="0"/>
          </a:p>
        </p:txBody>
      </p:sp>
      <p:pic>
        <p:nvPicPr>
          <p:cNvPr id="8" name="Bild 7"/>
          <p:cNvPicPr>
            <a:picLocks noChangeAspect="1"/>
          </p:cNvPicPr>
          <p:nvPr/>
        </p:nvPicPr>
        <p:blipFill rotWithShape="1">
          <a:blip r:embed="rId2"/>
          <a:srcRect l="31100" t="27320" r="31100" b="27321"/>
          <a:stretch/>
        </p:blipFill>
        <p:spPr>
          <a:xfrm>
            <a:off x="5292329" y="3645694"/>
            <a:ext cx="3456384" cy="2592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008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Forest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Florian Rottach und Julian Wadephul – 3D-Spieleprogrammierung</a:t>
            </a:r>
            <a:endParaRPr lang="de-DE" alt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AF4B9F38-77DF-4311-AB3B-1FE9C203202B}" type="datetime1">
              <a:rPr lang="de-DE" smtClean="0"/>
              <a:t>06.01.2017</a:t>
            </a:fld>
            <a:endParaRPr lang="de-DE" dirty="0"/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1100" t="27329" r="31100" b="27320"/>
          <a:stretch/>
        </p:blipFill>
        <p:spPr>
          <a:xfrm>
            <a:off x="1331640" y="1052736"/>
            <a:ext cx="6526977" cy="48942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06332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Progman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92113" y="1198563"/>
            <a:ext cx="6628159" cy="4894262"/>
          </a:xfrm>
        </p:spPr>
        <p:txBody>
          <a:bodyPr/>
          <a:lstStyle/>
          <a:p>
            <a:r>
              <a:rPr lang="de-DE" dirty="0"/>
              <a:t>erscheint um den Spieler zu erschrecken</a:t>
            </a:r>
          </a:p>
          <a:p>
            <a:endParaRPr lang="de-DE" dirty="0"/>
          </a:p>
          <a:p>
            <a:r>
              <a:rPr lang="de-DE" dirty="0"/>
              <a:t>hat verschiedene States in denen er sich befinden kann</a:t>
            </a:r>
          </a:p>
          <a:p>
            <a:pPr lvl="1"/>
            <a:r>
              <a:rPr lang="de-DE" dirty="0" err="1"/>
              <a:t>moving</a:t>
            </a:r>
            <a:endParaRPr lang="de-DE" dirty="0"/>
          </a:p>
          <a:p>
            <a:pPr lvl="1"/>
            <a:r>
              <a:rPr lang="de-DE" dirty="0"/>
              <a:t>shocking</a:t>
            </a:r>
          </a:p>
          <a:p>
            <a:pPr lvl="1"/>
            <a:r>
              <a:rPr lang="de-DE" dirty="0" err="1"/>
              <a:t>EyeContact</a:t>
            </a:r>
            <a:endParaRPr lang="de-DE" dirty="0"/>
          </a:p>
          <a:p>
            <a:pPr lvl="1"/>
            <a:r>
              <a:rPr lang="de-DE" dirty="0" err="1"/>
              <a:t>catching</a:t>
            </a:r>
            <a:endParaRPr lang="de-DE" dirty="0"/>
          </a:p>
          <a:p>
            <a:pPr lvl="1"/>
            <a:r>
              <a:rPr lang="de-DE" dirty="0" err="1"/>
              <a:t>catched</a:t>
            </a:r>
            <a:endParaRPr lang="de-DE" dirty="0"/>
          </a:p>
          <a:p>
            <a:endParaRPr lang="de-DE" dirty="0"/>
          </a:p>
          <a:p>
            <a:r>
              <a:rPr lang="de-DE" dirty="0"/>
              <a:t>Dabei werden die States abhängig vom Abstand und der Benutzereingabe berechnet</a:t>
            </a:r>
          </a:p>
          <a:p>
            <a:endParaRPr lang="de-DE" dirty="0"/>
          </a:p>
          <a:p>
            <a:r>
              <a:rPr lang="de-DE" dirty="0"/>
              <a:t>Wenn der Spieler von dem </a:t>
            </a:r>
            <a:r>
              <a:rPr lang="de-DE" dirty="0" err="1"/>
              <a:t>Progman</a:t>
            </a:r>
            <a:r>
              <a:rPr lang="de-DE" dirty="0"/>
              <a:t> gefangen wurde, endet das Spiel</a:t>
            </a:r>
          </a:p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Florian Rottach und Julian Wadephul – 3D-Spieleprogrammierung</a:t>
            </a:r>
            <a:endParaRPr lang="de-DE" alt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AF4B9F38-77DF-4311-AB3B-1FE9C203202B}" type="datetime1">
              <a:rPr lang="de-DE" smtClean="0"/>
              <a:t>06.01.2017</a:t>
            </a:fld>
            <a:endParaRPr lang="de-DE" dirty="0"/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0272" y="1340768"/>
            <a:ext cx="1897428" cy="41960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54356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Items</a:t>
            </a:r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CBCACA"/>
              </a:clrFrom>
              <a:clrTo>
                <a:srgbClr val="CBCACA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1" b="98438" l="0" r="96680">
                        <a14:backgroundMark x1="32227" y1="4688" x2="32227" y2="4688"/>
                        <a14:backgroundMark x1="20508" y1="4688" x2="20508" y2="4688"/>
                        <a14:backgroundMark x1="12109" y1="3125" x2="12109" y2="3125"/>
                        <a14:backgroundMark x1="4297" y1="74414" x2="4297" y2="74414"/>
                        <a14:backgroundMark x1="2734" y1="88281" x2="2734" y2="88281"/>
                        <a14:backgroundMark x1="23438" y1="98047" x2="23438" y2="98047"/>
                        <a14:backgroundMark x1="42188" y1="96484" x2="42188" y2="96484"/>
                        <a14:backgroundMark x1="38281" y1="96094" x2="38281" y2="96094"/>
                        <a14:backgroundMark x1="34766" y1="96094" x2="34766" y2="96094"/>
                        <a14:backgroundMark x1="28906" y1="93164" x2="28906" y2="93164"/>
                        <a14:backgroundMark x1="24414" y1="92578" x2="22070" y2="92578"/>
                        <a14:backgroundMark x1="18945" y1="92578" x2="18945" y2="92578"/>
                        <a14:backgroundMark x1="12695" y1="94141" x2="12695" y2="94141"/>
                        <a14:backgroundMark x1="9180" y1="94141" x2="9180" y2="94141"/>
                        <a14:backgroundMark x1="95703" y1="89648" x2="95703" y2="89648"/>
                        <a14:backgroundMark x1="94141" y1="94531" x2="94141" y2="94531"/>
                        <a14:backgroundMark x1="22070" y1="81836" x2="22070" y2="81836"/>
                        <a14:backgroundMark x1="20508" y1="75391" x2="20508" y2="75391"/>
                        <a14:backgroundMark x1="15039" y1="68555" x2="15039" y2="68555"/>
                        <a14:backgroundMark x1="33203" y1="80273" x2="33203" y2="80273"/>
                        <a14:backgroundMark x1="34766" y1="86719" x2="34766" y2="86719"/>
                        <a14:backgroundMark x1="25977" y1="75977" x2="25977" y2="75977"/>
                        <a14:backgroundMark x1="31836" y1="17383" x2="31836" y2="17383"/>
                        <a14:backgroundMark x1="64258" y1="6641" x2="64258" y2="6641"/>
                        <a14:backgroundMark x1="87305" y1="3711" x2="87305" y2="3711"/>
                        <a14:backgroundMark x1="50000" y1="5664" x2="50000" y2="5664"/>
                        <a14:backgroundMark x1="18945" y1="12500" x2="18945" y2="12500"/>
                        <a14:backgroundMark x1="6250" y1="16992" x2="6250" y2="16992"/>
                        <a14:backgroundMark x1="5273" y1="61719" x2="5273" y2="61719"/>
                        <a14:backgroundMark x1="4688" y1="61719" x2="4688" y2="6171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7012" y="1052736"/>
            <a:ext cx="2952774" cy="2952774"/>
          </a:xfrm>
        </p:spPr>
      </p:pic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Florian Rottach und Julian Wadephul – 3D-Spieleprogrammierung</a:t>
            </a:r>
            <a:endParaRPr lang="de-DE" alt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AF4B9F38-77DF-4311-AB3B-1FE9C203202B}" type="datetime1">
              <a:rPr lang="de-DE" smtClean="0"/>
              <a:t>06.01.2017</a:t>
            </a:fld>
            <a:endParaRPr lang="de-DE" dirty="0"/>
          </a:p>
        </p:txBody>
      </p:sp>
      <p:sp>
        <p:nvSpPr>
          <p:cNvPr id="7" name="Inhaltsplatzhalter 2"/>
          <p:cNvSpPr txBox="1">
            <a:spLocks/>
          </p:cNvSpPr>
          <p:nvPr/>
        </p:nvSpPr>
        <p:spPr bwMode="auto">
          <a:xfrm>
            <a:off x="392113" y="1198563"/>
            <a:ext cx="6628159" cy="4894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14325" indent="-3143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90575" indent="-3143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>
                <a:solidFill>
                  <a:schemeClr val="tx1"/>
                </a:solidFill>
                <a:latin typeface="+mn-lt"/>
              </a:defRPr>
            </a:lvl2pPr>
            <a:lvl3pPr marL="1209675" indent="-2762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6"/>
              </a:buBlip>
              <a:defRPr sz="1600">
                <a:solidFill>
                  <a:schemeClr val="tx1"/>
                </a:solidFill>
                <a:latin typeface="+mn-lt"/>
              </a:defRPr>
            </a:lvl3pPr>
            <a:lvl4pPr marL="1657350" indent="-2762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6"/>
              </a:buBlip>
              <a:defRPr sz="1600">
                <a:solidFill>
                  <a:schemeClr val="tx1"/>
                </a:solidFill>
                <a:latin typeface="+mn-lt"/>
              </a:defRPr>
            </a:lvl4pPr>
            <a:lvl5pPr marL="2095500" indent="-2762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6"/>
              </a:buBlip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7"/>
              </a:buBlip>
              <a:defRPr sz="14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7"/>
              </a:buBlip>
              <a:defRPr sz="14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7"/>
              </a:buBlip>
              <a:defRPr sz="14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7"/>
              </a:buBlip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de-DE" kern="0" dirty="0"/>
              <a:t>Müssen gefunden werden um das Spiel zu gewinnen</a:t>
            </a:r>
          </a:p>
          <a:p>
            <a:endParaRPr lang="de-DE" kern="0" dirty="0"/>
          </a:p>
          <a:p>
            <a:r>
              <a:rPr lang="de-DE" kern="0" dirty="0"/>
              <a:t>9 Bücher sind auf dem Spielfeld verteilt</a:t>
            </a:r>
          </a:p>
          <a:p>
            <a:endParaRPr lang="de-DE" kern="0" dirty="0"/>
          </a:p>
          <a:p>
            <a:r>
              <a:rPr lang="de-DE" kern="0" dirty="0"/>
              <a:t>Eingabeaufforderung an den Spieler</a:t>
            </a:r>
          </a:p>
          <a:p>
            <a:endParaRPr lang="de-DE" kern="0" dirty="0"/>
          </a:p>
          <a:p>
            <a:r>
              <a:rPr lang="de-DE" kern="0" dirty="0"/>
              <a:t>Modelle die der </a:t>
            </a:r>
            <a:r>
              <a:rPr lang="de-DE" kern="0" dirty="0" err="1"/>
              <a:t>rootNode</a:t>
            </a:r>
            <a:r>
              <a:rPr lang="de-DE" kern="0" dirty="0"/>
              <a:t> hinzugefügt werden</a:t>
            </a:r>
          </a:p>
          <a:p>
            <a:endParaRPr lang="de-DE" kern="0" dirty="0"/>
          </a:p>
        </p:txBody>
      </p:sp>
    </p:spTree>
    <p:extLst>
      <p:ext uri="{BB962C8B-B14F-4D97-AF65-F5344CB8AC3E}">
        <p14:creationId xmlns:p14="http://schemas.microsoft.com/office/powerpoint/2010/main" val="37536361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Audio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Sorgt für die entsprechende Spielatmosphäre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Florian Rottach und Julian Wadephul – 3D-Spieleprogrammierung</a:t>
            </a:r>
            <a:endParaRPr lang="de-DE" alt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AF4B9F38-77DF-4311-AB3B-1FE9C203202B}" type="datetime1">
              <a:rPr lang="de-DE" smtClean="0"/>
              <a:t>06.01.2017</a:t>
            </a:fld>
            <a:endParaRPr lang="de-DE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 rotWithShape="1">
          <a:blip r:embed="rId2"/>
          <a:srcRect l="10153" t="42125" r="53874" b="42125"/>
          <a:stretch/>
        </p:blipFill>
        <p:spPr>
          <a:xfrm>
            <a:off x="1187624" y="1844824"/>
            <a:ext cx="6728249" cy="16561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470988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Effekte und Details im Spiel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Florian Rottach und Julian Wadephul – 3D-Spieleprogrammierung</a:t>
            </a:r>
            <a:endParaRPr lang="de-DE" alt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AF4B9F38-77DF-4311-AB3B-1FE9C203202B}" type="datetime1">
              <a:rPr lang="de-DE" smtClean="0"/>
              <a:t>06.01.2017</a:t>
            </a:fld>
            <a:endParaRPr lang="de-DE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205" y="1052736"/>
            <a:ext cx="8028384" cy="50177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7" name="Gerade Verbindung mit Pfeil 6"/>
          <p:cNvCxnSpPr/>
          <p:nvPr/>
        </p:nvCxnSpPr>
        <p:spPr>
          <a:xfrm flipH="1" flipV="1">
            <a:off x="1701800" y="3717032"/>
            <a:ext cx="421928" cy="72008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0" name="Gerade Verbindung mit Pfeil 9"/>
          <p:cNvCxnSpPr/>
          <p:nvPr/>
        </p:nvCxnSpPr>
        <p:spPr>
          <a:xfrm flipV="1">
            <a:off x="5508104" y="3572988"/>
            <a:ext cx="1794396" cy="86412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2" name="Rechteck 11"/>
          <p:cNvSpPr/>
          <p:nvPr/>
        </p:nvSpPr>
        <p:spPr>
          <a:xfrm>
            <a:off x="1259632" y="4558271"/>
            <a:ext cx="1728192" cy="504056"/>
          </a:xfrm>
          <a:prstGeom prst="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de-DE" dirty="0" err="1"/>
              <a:t>ParticleEmitter</a:t>
            </a:r>
            <a:endParaRPr lang="de-DE" dirty="0"/>
          </a:p>
        </p:txBody>
      </p:sp>
      <p:sp>
        <p:nvSpPr>
          <p:cNvPr id="13" name="Rechteck 12"/>
          <p:cNvSpPr/>
          <p:nvPr/>
        </p:nvSpPr>
        <p:spPr>
          <a:xfrm>
            <a:off x="4081014" y="4558271"/>
            <a:ext cx="1728192" cy="504056"/>
          </a:xfrm>
          <a:prstGeom prst="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de-DE" dirty="0" err="1"/>
              <a:t>FogFilter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22849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ParticleEmitter</a:t>
            </a:r>
            <a:r>
              <a:rPr lang="de-DE" dirty="0"/>
              <a:t> Funktionsweise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Florian Rottach und Julian Wadephul – 3D-Spieleprogrammierung</a:t>
            </a:r>
            <a:endParaRPr lang="de-DE" alt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AF4B9F38-77DF-4311-AB3B-1FE9C203202B}" type="datetime1">
              <a:rPr lang="de-DE" smtClean="0"/>
              <a:t>06.01.2017</a:t>
            </a:fld>
            <a:endParaRPr lang="de-DE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2"/>
          <a:srcRect l="10576" t="23996" r="47099" b="42536"/>
          <a:stretch/>
        </p:blipFill>
        <p:spPr>
          <a:xfrm>
            <a:off x="390525" y="1340768"/>
            <a:ext cx="8296254" cy="36883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284242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ParticleEmitter</a:t>
            </a:r>
            <a:r>
              <a:rPr lang="de-DE" dirty="0"/>
              <a:t> Funktionsweise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Florian Rottach und Julian Wadephul – 3D-Spieleprogrammierung</a:t>
            </a:r>
            <a:endParaRPr lang="de-DE" alt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AF4B9F38-77DF-4311-AB3B-1FE9C203202B}" type="datetime1">
              <a:rPr lang="de-DE" smtClean="0"/>
              <a:t>06.01.2017</a:t>
            </a:fld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251520" y="5949280"/>
            <a:ext cx="840830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00" dirty="0">
                <a:solidFill>
                  <a:schemeClr val="bg2">
                    <a:lumMod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http://assets.digitaltutors.com/dtv_/bison_courses/709/assets/709-render_1040.jpg</a:t>
            </a:r>
          </a:p>
        </p:txBody>
      </p:sp>
      <p:pic>
        <p:nvPicPr>
          <p:cNvPr id="1030" name="Picture 6" descr="http://robloxguides.com/wp-content/uploads/2016/02/fireThumbnail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0010" y="2873903"/>
            <a:ext cx="3810000" cy="2857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://assets.digitaltutors.com/dtv_/bison_courses/709/assets/709-render_104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157" y="1196752"/>
            <a:ext cx="5632624" cy="31683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hteck 7"/>
          <p:cNvSpPr/>
          <p:nvPr/>
        </p:nvSpPr>
        <p:spPr>
          <a:xfrm>
            <a:off x="251520" y="5731403"/>
            <a:ext cx="933698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http://robloxguides.com/wp-content/uploads/2016/02/fireThumbnail.jpg</a:t>
            </a:r>
          </a:p>
        </p:txBody>
      </p:sp>
      <p:pic>
        <p:nvPicPr>
          <p:cNvPr id="1038" name="Picture 14" descr="http://www.kenstone6.net/fcp_homepage/images_review_wondertouch_pro_douglas/15_wondertouch_pro_douglas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74" t="8125" r="8067" b="16860"/>
          <a:stretch/>
        </p:blipFill>
        <p:spPr bwMode="auto">
          <a:xfrm>
            <a:off x="4644008" y="1218459"/>
            <a:ext cx="3101355" cy="20863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hteck 10"/>
          <p:cNvSpPr/>
          <p:nvPr/>
        </p:nvSpPr>
        <p:spPr>
          <a:xfrm>
            <a:off x="210009" y="5281599"/>
            <a:ext cx="4572000" cy="43088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1100" dirty="0">
                <a:solidFill>
                  <a:schemeClr val="bg2">
                    <a:lumMod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http://www.kenstone6.net/fcp_homepage/images_review_wondertouch_pro_douglas/15_wondertouch_pro_douglas.jpg</a:t>
            </a:r>
          </a:p>
        </p:txBody>
      </p:sp>
    </p:spTree>
    <p:extLst>
      <p:ext uri="{BB962C8B-B14F-4D97-AF65-F5344CB8AC3E}">
        <p14:creationId xmlns:p14="http://schemas.microsoft.com/office/powerpoint/2010/main" val="21327381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Allgemeiner Aufbau von 3D Spielen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Florian Rottach und Julian Wadephul – 3D-Spieleprogrammierung</a:t>
            </a:r>
            <a:endParaRPr lang="de-DE" alt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AF4B9F38-77DF-4311-AB3B-1FE9C203202B}" type="datetime1">
              <a:rPr lang="de-DE" smtClean="0"/>
              <a:t>06.01.2017</a:t>
            </a:fld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612775" y="1412776"/>
            <a:ext cx="3455169" cy="151216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Modelle und räumliche Umgebung</a:t>
            </a:r>
          </a:p>
        </p:txBody>
      </p:sp>
      <p:sp>
        <p:nvSpPr>
          <p:cNvPr id="7" name="Rechteck 6"/>
          <p:cNvSpPr/>
          <p:nvPr/>
        </p:nvSpPr>
        <p:spPr>
          <a:xfrm>
            <a:off x="4932040" y="1412776"/>
            <a:ext cx="3455169" cy="151216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Kamera</a:t>
            </a:r>
          </a:p>
        </p:txBody>
      </p:sp>
      <p:sp>
        <p:nvSpPr>
          <p:cNvPr id="8" name="Rechteck 7"/>
          <p:cNvSpPr/>
          <p:nvPr/>
        </p:nvSpPr>
        <p:spPr>
          <a:xfrm>
            <a:off x="612954" y="3717032"/>
            <a:ext cx="3455169" cy="151216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Möglichkeiten der Interaktion</a:t>
            </a:r>
          </a:p>
        </p:txBody>
      </p:sp>
      <p:sp>
        <p:nvSpPr>
          <p:cNvPr id="9" name="Rechteck 8"/>
          <p:cNvSpPr/>
          <p:nvPr/>
        </p:nvSpPr>
        <p:spPr>
          <a:xfrm>
            <a:off x="4932039" y="3717032"/>
            <a:ext cx="3455169" cy="151216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Soundeffekte und Musik</a:t>
            </a:r>
          </a:p>
        </p:txBody>
      </p:sp>
    </p:spTree>
    <p:extLst>
      <p:ext uri="{BB962C8B-B14F-4D97-AF65-F5344CB8AC3E}">
        <p14:creationId xmlns:p14="http://schemas.microsoft.com/office/powerpoint/2010/main" val="40915248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FogFilter</a:t>
            </a:r>
            <a:r>
              <a:rPr lang="de-DE" dirty="0"/>
              <a:t> Funktionsweise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Florian Rottach und Julian Wadephul – 3D-Spieleprogrammierung</a:t>
            </a:r>
            <a:endParaRPr lang="de-DE" alt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AF4B9F38-77DF-4311-AB3B-1FE9C203202B}" type="datetime1">
              <a:rPr lang="de-DE" smtClean="0"/>
              <a:t>06.01.2017</a:t>
            </a:fld>
            <a:endParaRPr lang="de-DE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279" r="11209"/>
          <a:stretch/>
        </p:blipFill>
        <p:spPr>
          <a:xfrm>
            <a:off x="612775" y="2276872"/>
            <a:ext cx="8136904" cy="33513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493"/>
          <a:stretch/>
        </p:blipFill>
        <p:spPr>
          <a:xfrm>
            <a:off x="461740" y="1132437"/>
            <a:ext cx="6077471" cy="20085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9" name="Gerader Verbinder 8"/>
          <p:cNvCxnSpPr/>
          <p:nvPr/>
        </p:nvCxnSpPr>
        <p:spPr>
          <a:xfrm>
            <a:off x="461740" y="3140968"/>
            <a:ext cx="6840760" cy="1584176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" name="Gerader Verbinder 10"/>
          <p:cNvCxnSpPr/>
          <p:nvPr/>
        </p:nvCxnSpPr>
        <p:spPr>
          <a:xfrm>
            <a:off x="6539211" y="1132437"/>
            <a:ext cx="763289" cy="3592707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29300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Kritik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“Sehr gute Dokumentation“ eben nicht sehr gut</a:t>
            </a:r>
          </a:p>
          <a:p>
            <a:r>
              <a:rPr lang="de-DE" dirty="0"/>
              <a:t>Viele Forenbeiträge veraltet und nicht mehr verfügbar</a:t>
            </a:r>
          </a:p>
          <a:p>
            <a:r>
              <a:rPr lang="de-DE" dirty="0"/>
              <a:t>Viele Bugs innerhalb der SDK 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Florian Rottach und Julian Wadephul – 3D-Spieleprogrammierung</a:t>
            </a:r>
            <a:endParaRPr lang="de-DE" alt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AF4B9F38-77DF-4311-AB3B-1FE9C203202B}" type="datetime1">
              <a:rPr lang="de-DE" smtClean="0"/>
              <a:t>06.01.2017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900222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Probleme mit </a:t>
            </a:r>
            <a:r>
              <a:rPr lang="de-DE" dirty="0" err="1"/>
              <a:t>jMonkey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Florian Rottach und Julian Wadephul – 3D-Spieleprogrammierung</a:t>
            </a:r>
            <a:endParaRPr lang="de-DE" alt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AF4B9F38-77DF-4311-AB3B-1FE9C203202B}" type="datetime1">
              <a:rPr lang="de-DE" smtClean="0"/>
              <a:t>06.01.2017</a:t>
            </a:fld>
            <a:endParaRPr lang="de-DE" dirty="0"/>
          </a:p>
        </p:txBody>
      </p:sp>
      <p:pic>
        <p:nvPicPr>
          <p:cNvPr id="8" name="Bild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8560" y="1212897"/>
            <a:ext cx="3870153" cy="2382415"/>
          </a:xfrm>
          <a:prstGeom prst="rect">
            <a:avLst/>
          </a:prstGeom>
        </p:spPr>
      </p:pic>
      <p:pic>
        <p:nvPicPr>
          <p:cNvPr id="10" name="Bild 9"/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390525" y="3317131"/>
            <a:ext cx="3199899" cy="2857053"/>
          </a:xfrm>
          <a:prstGeom prst="rect">
            <a:avLst/>
          </a:prstGeom>
        </p:spPr>
      </p:pic>
      <p:pic>
        <p:nvPicPr>
          <p:cNvPr id="11" name="Bild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4048" y="3504078"/>
            <a:ext cx="3407873" cy="2700121"/>
          </a:xfrm>
          <a:prstGeom prst="rect">
            <a:avLst/>
          </a:prstGeom>
        </p:spPr>
      </p:pic>
      <p:cxnSp>
        <p:nvCxnSpPr>
          <p:cNvPr id="14" name="Gerade Verbindung mit Pfeil 13"/>
          <p:cNvCxnSpPr/>
          <p:nvPr/>
        </p:nvCxnSpPr>
        <p:spPr>
          <a:xfrm flipH="1" flipV="1">
            <a:off x="6660232" y="6092825"/>
            <a:ext cx="1584176" cy="35083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Bild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93238" y="2068453"/>
            <a:ext cx="2484528" cy="1265703"/>
          </a:xfrm>
          <a:prstGeom prst="rect">
            <a:avLst/>
          </a:prstGeom>
        </p:spPr>
      </p:pic>
      <p:pic>
        <p:nvPicPr>
          <p:cNvPr id="6" name="Bild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0525" y="1198563"/>
            <a:ext cx="2415666" cy="1150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8491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Workshop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Florian Rottach und Julian Wadephul – 3D-Spieleprogrammierung</a:t>
            </a:r>
            <a:endParaRPr lang="de-DE" alt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AF4B9F38-77DF-4311-AB3B-1FE9C203202B}" type="datetime1">
              <a:rPr lang="de-DE" smtClean="0"/>
              <a:t>06.01.2017</a:t>
            </a:fld>
            <a:endParaRPr lang="de-DE" dirty="0"/>
          </a:p>
        </p:txBody>
      </p:sp>
      <p:pic>
        <p:nvPicPr>
          <p:cNvPr id="5124" name="Picture 4" descr="http://core0.staticworld.net/images/article/2014/03/468005219-100253086-primary.idg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4711" y="1196752"/>
            <a:ext cx="6810246" cy="45365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09685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Modelle und räumliche Umgebung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Florian Rottach und Julian Wadephul – 3D-Spieleprogrammierung</a:t>
            </a:r>
            <a:endParaRPr lang="de-DE" alt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AF4B9F38-77DF-4311-AB3B-1FE9C203202B}" type="datetime1">
              <a:rPr lang="de-DE" smtClean="0"/>
              <a:t>06.01.2017</a:t>
            </a:fld>
            <a:endParaRPr lang="de-DE" dirty="0"/>
          </a:p>
        </p:txBody>
      </p:sp>
      <p:pic>
        <p:nvPicPr>
          <p:cNvPr id="2050" name="Picture 2" descr="http://3.bp.blogspot.com/-J-Jt7e9Utc4/VRlclgbSPoI/AAAAAAAAAJk/hUqB3eM1sYc/s1600/wii-super-paper-mario-views-500x19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525" y="2204864"/>
            <a:ext cx="8358188" cy="32764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Inhaltsplatzhalter 2"/>
          <p:cNvSpPr>
            <a:spLocks noGrp="1"/>
          </p:cNvSpPr>
          <p:nvPr>
            <p:ph idx="1"/>
          </p:nvPr>
        </p:nvSpPr>
        <p:spPr>
          <a:xfrm>
            <a:off x="392113" y="1198563"/>
            <a:ext cx="8356600" cy="4894262"/>
          </a:xfrm>
        </p:spPr>
        <p:txBody>
          <a:bodyPr/>
          <a:lstStyle/>
          <a:p>
            <a:r>
              <a:rPr lang="de-DE" dirty="0"/>
              <a:t>Rendering-Prozess </a:t>
            </a:r>
            <a:r>
              <a:rPr lang="de-DE" b="1" dirty="0"/>
              <a:t>deutlich</a:t>
            </a:r>
            <a:r>
              <a:rPr lang="de-DE" dirty="0"/>
              <a:t> </a:t>
            </a:r>
            <a:r>
              <a:rPr lang="de-DE" b="1" dirty="0"/>
              <a:t>aufwendiger</a:t>
            </a:r>
            <a:r>
              <a:rPr lang="de-DE" dirty="0"/>
              <a:t> und CPU / GPU – intensiv!</a:t>
            </a:r>
          </a:p>
        </p:txBody>
      </p:sp>
      <p:sp>
        <p:nvSpPr>
          <p:cNvPr id="6" name="Pfeil nach rechts 5"/>
          <p:cNvSpPr/>
          <p:nvPr/>
        </p:nvSpPr>
        <p:spPr>
          <a:xfrm>
            <a:off x="3525503" y="3854408"/>
            <a:ext cx="1838585" cy="65471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/>
          <p:cNvSpPr/>
          <p:nvPr/>
        </p:nvSpPr>
        <p:spPr>
          <a:xfrm>
            <a:off x="378558" y="6071599"/>
            <a:ext cx="875347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00" dirty="0">
                <a:solidFill>
                  <a:schemeClr val="bg2">
                    <a:lumMod val="50000"/>
                  </a:schemeClr>
                </a:solidFill>
              </a:rPr>
              <a:t>Quelle: bp.blogspot.com/-J-Jt7e9Utc4/VRlclgbSPoI/AAAAAAAAAJk/hUqB3eM1sYc/s1600/wii-super-paper-mario-views-500x196.jpg</a:t>
            </a:r>
          </a:p>
        </p:txBody>
      </p:sp>
    </p:spTree>
    <p:extLst>
      <p:ext uri="{BB962C8B-B14F-4D97-AF65-F5344CB8AC3E}">
        <p14:creationId xmlns:p14="http://schemas.microsoft.com/office/powerpoint/2010/main" val="2766863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Allgemeiner Aufbau von 3D Spielen - Kamera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Florian Rottach und Julian Wadephul – 3D-Spieleprogrammierung</a:t>
            </a:r>
            <a:endParaRPr lang="de-DE" alt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AF4B9F38-77DF-4311-AB3B-1FE9C203202B}" type="datetime1">
              <a:rPr lang="de-DE" smtClean="0"/>
              <a:t>06.01.2017</a:t>
            </a:fld>
            <a:endParaRPr lang="de-DE" dirty="0"/>
          </a:p>
        </p:txBody>
      </p:sp>
      <p:pic>
        <p:nvPicPr>
          <p:cNvPr id="1026" name="Picture 2" descr="http://img.tomshardware.com/us/2007/04/12/wall_sized_3d_displays/3droom_farcry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525" y="1305415"/>
            <a:ext cx="4048125" cy="32385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hteck 6"/>
          <p:cNvSpPr/>
          <p:nvPr/>
        </p:nvSpPr>
        <p:spPr>
          <a:xfrm>
            <a:off x="390524" y="5805264"/>
            <a:ext cx="4048126" cy="36004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900" dirty="0">
                <a:solidFill>
                  <a:schemeClr val="bg2">
                    <a:lumMod val="25000"/>
                  </a:schemeClr>
                </a:solidFill>
              </a:rPr>
              <a:t> http://img.tomshardware.com/us/2007/04/12/wall_sized_3d_displays/3droom_farcry.jpg</a:t>
            </a:r>
          </a:p>
        </p:txBody>
      </p:sp>
      <p:sp>
        <p:nvSpPr>
          <p:cNvPr id="8" name="Rechteck 7"/>
          <p:cNvSpPr/>
          <p:nvPr/>
        </p:nvSpPr>
        <p:spPr>
          <a:xfrm>
            <a:off x="398277" y="4683889"/>
            <a:ext cx="4040373" cy="5453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First Person</a:t>
            </a:r>
          </a:p>
        </p:txBody>
      </p:sp>
      <p:pic>
        <p:nvPicPr>
          <p:cNvPr id="1028" name="Picture 4" descr="http://i1.ytimg.com/vi/OI9RWhk8PrM/maxresdefault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15" t="5552" r="18619" b="1643"/>
          <a:stretch/>
        </p:blipFill>
        <p:spPr bwMode="auto">
          <a:xfrm>
            <a:off x="4817379" y="1299468"/>
            <a:ext cx="4015836" cy="32444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hteck 9"/>
          <p:cNvSpPr/>
          <p:nvPr/>
        </p:nvSpPr>
        <p:spPr>
          <a:xfrm>
            <a:off x="4817379" y="4683889"/>
            <a:ext cx="4040373" cy="5453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Third Person</a:t>
            </a:r>
          </a:p>
        </p:txBody>
      </p:sp>
      <p:sp>
        <p:nvSpPr>
          <p:cNvPr id="12" name="Rechteck 11"/>
          <p:cNvSpPr/>
          <p:nvPr/>
        </p:nvSpPr>
        <p:spPr>
          <a:xfrm>
            <a:off x="4785089" y="5849035"/>
            <a:ext cx="4048126" cy="36004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900" dirty="0">
                <a:solidFill>
                  <a:schemeClr val="bg2">
                    <a:lumMod val="25000"/>
                  </a:schemeClr>
                </a:solidFill>
              </a:rPr>
              <a:t>http://i1.ytimg.com/vi/OI9RWhk8PrM/maxresdefault.jpg</a:t>
            </a:r>
          </a:p>
        </p:txBody>
      </p:sp>
    </p:spTree>
    <p:extLst>
      <p:ext uri="{BB962C8B-B14F-4D97-AF65-F5344CB8AC3E}">
        <p14:creationId xmlns:p14="http://schemas.microsoft.com/office/powerpoint/2010/main" val="12513412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90525" y="333375"/>
            <a:ext cx="7277819" cy="561975"/>
          </a:xfrm>
        </p:spPr>
        <p:txBody>
          <a:bodyPr/>
          <a:lstStyle/>
          <a:p>
            <a:r>
              <a:rPr lang="de-DE" dirty="0"/>
              <a:t>Funktionsweise und Auswahl von Game </a:t>
            </a:r>
            <a:r>
              <a:rPr lang="de-DE" dirty="0" err="1"/>
              <a:t>Engines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Unterstützen den Entwickler mit den Basisfunktionalitäten jedes 3D-Spiels</a:t>
            </a:r>
          </a:p>
          <a:p>
            <a:r>
              <a:rPr lang="de-DE" dirty="0"/>
              <a:t>Ähnlich wie bei 2D Spielen:</a:t>
            </a:r>
          </a:p>
          <a:p>
            <a:pPr lvl="1"/>
            <a:r>
              <a:rPr lang="de-DE" dirty="0"/>
              <a:t>Grafik-Engine 			[Laden / Anzeigen / Berechnungen ]</a:t>
            </a:r>
          </a:p>
          <a:p>
            <a:pPr lvl="1"/>
            <a:r>
              <a:rPr lang="de-DE" dirty="0"/>
              <a:t>Physik-System			[</a:t>
            </a:r>
            <a:r>
              <a:rPr lang="de-DE" dirty="0" err="1"/>
              <a:t>Newton‘sche</a:t>
            </a:r>
            <a:r>
              <a:rPr lang="de-DE" dirty="0"/>
              <a:t> Mechanik] </a:t>
            </a:r>
          </a:p>
          <a:p>
            <a:pPr lvl="1"/>
            <a:r>
              <a:rPr lang="de-DE" dirty="0"/>
              <a:t>Soundsystem			[Abspielen / Laden / </a:t>
            </a:r>
            <a:r>
              <a:rPr lang="de-DE" dirty="0" err="1"/>
              <a:t>Surroundsound</a:t>
            </a:r>
            <a:r>
              <a:rPr lang="de-DE" dirty="0"/>
              <a:t>]</a:t>
            </a:r>
          </a:p>
          <a:p>
            <a:pPr lvl="1"/>
            <a:r>
              <a:rPr lang="de-DE" dirty="0"/>
              <a:t>Steuerung und I/O			[verschiedene Eingabegeräte]</a:t>
            </a:r>
          </a:p>
          <a:p>
            <a:pPr lvl="1"/>
            <a:r>
              <a:rPr lang="de-DE" dirty="0"/>
              <a:t>…</a:t>
            </a:r>
          </a:p>
          <a:p>
            <a:pPr lvl="1"/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Florian Rottach und Julian Wadephul – 3D-Spieleprogrammierung</a:t>
            </a:r>
            <a:endParaRPr lang="de-DE" alt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AF4B9F38-77DF-4311-AB3B-1FE9C203202B}" type="datetime1">
              <a:rPr lang="de-DE" smtClean="0"/>
              <a:t>06.01.2017</a:t>
            </a:fld>
            <a:endParaRPr lang="de-DE" dirty="0"/>
          </a:p>
        </p:txBody>
      </p:sp>
      <p:pic>
        <p:nvPicPr>
          <p:cNvPr id="6148" name="Picture 4" descr="http://mbgamingwebsite.weebly.com/uploads/2/5/6/6/25660652/6567331_orig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384" b="25310"/>
          <a:stretch/>
        </p:blipFill>
        <p:spPr bwMode="auto">
          <a:xfrm>
            <a:off x="4427984" y="3743945"/>
            <a:ext cx="4056385" cy="23488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98795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90525" y="333375"/>
            <a:ext cx="7205811" cy="561975"/>
          </a:xfrm>
        </p:spPr>
        <p:txBody>
          <a:bodyPr/>
          <a:lstStyle/>
          <a:p>
            <a:r>
              <a:rPr lang="de-DE" dirty="0"/>
              <a:t>Funktionsweise und Auswahl von Game </a:t>
            </a:r>
            <a:r>
              <a:rPr lang="de-DE" dirty="0" err="1"/>
              <a:t>Engines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Florian Rottach und Julian Wadephul – 3D-Spieleprogrammierung</a:t>
            </a:r>
            <a:endParaRPr lang="de-DE" alt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AF4B9F38-77DF-4311-AB3B-1FE9C203202B}" type="datetime1">
              <a:rPr lang="de-DE" smtClean="0"/>
              <a:t>06.01.2017</a:t>
            </a:fld>
            <a:endParaRPr lang="de-DE" dirty="0"/>
          </a:p>
        </p:txBody>
      </p:sp>
      <p:pic>
        <p:nvPicPr>
          <p:cNvPr id="3074" name="Picture 2" descr="http://www.speedtree.com/unity/SpeedTree-Unity-screen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553" y="2536231"/>
            <a:ext cx="3825727" cy="20448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hteck 6"/>
          <p:cNvSpPr/>
          <p:nvPr/>
        </p:nvSpPr>
        <p:spPr>
          <a:xfrm>
            <a:off x="407635" y="4941168"/>
            <a:ext cx="2924203" cy="95145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Es existiert eine Vielzahl an 3D-Game-Engines…</a:t>
            </a:r>
          </a:p>
        </p:txBody>
      </p:sp>
      <p:pic>
        <p:nvPicPr>
          <p:cNvPr id="3076" name="Picture 4" descr="https://unity3d.com/files/images/ogimg.jpg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39" t="27134" r="19782" b="27267"/>
          <a:stretch/>
        </p:blipFill>
        <p:spPr bwMode="auto">
          <a:xfrm>
            <a:off x="0" y="927023"/>
            <a:ext cx="4176465" cy="1653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www.airbornegamer.com/wp-content/uploads/2012/06/unity_graphics-600x320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3430" y="1346882"/>
            <a:ext cx="4664120" cy="24875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androidrealm.com/wp-content/uploads/2015/06/CryEngine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1391" y="3481308"/>
            <a:ext cx="4334444" cy="27090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12411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90525" y="333375"/>
            <a:ext cx="7205811" cy="561975"/>
          </a:xfrm>
        </p:spPr>
        <p:txBody>
          <a:bodyPr/>
          <a:lstStyle/>
          <a:p>
            <a:r>
              <a:rPr lang="de-DE" dirty="0"/>
              <a:t>Funktionsweise und Auswahl von Game </a:t>
            </a:r>
            <a:r>
              <a:rPr lang="de-DE" dirty="0" err="1"/>
              <a:t>Engines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Florian Rottach und Julian Wadephul – 3D-Spieleprogrammierung</a:t>
            </a:r>
            <a:endParaRPr lang="de-DE" alt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AF4B9F38-77DF-4311-AB3B-1FE9C203202B}" type="datetime1">
              <a:rPr lang="de-DE" smtClean="0"/>
              <a:t>06.01.2017</a:t>
            </a:fld>
            <a:endParaRPr lang="de-DE" dirty="0"/>
          </a:p>
        </p:txBody>
      </p:sp>
      <p:sp>
        <p:nvSpPr>
          <p:cNvPr id="7" name="Rechteck 6"/>
          <p:cNvSpPr/>
          <p:nvPr/>
        </p:nvSpPr>
        <p:spPr>
          <a:xfrm>
            <a:off x="390525" y="1340768"/>
            <a:ext cx="2924203" cy="95145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…doch nur </a:t>
            </a:r>
            <a:r>
              <a:rPr lang="de-DE" b="1" dirty="0">
                <a:solidFill>
                  <a:srgbClr val="FF0000"/>
                </a:solidFill>
              </a:rPr>
              <a:t>wenige</a:t>
            </a:r>
            <a:r>
              <a:rPr lang="de-DE" dirty="0"/>
              <a:t> unterstützen Java!</a:t>
            </a:r>
          </a:p>
          <a:p>
            <a:pPr algn="ctr"/>
            <a:r>
              <a:rPr lang="de-DE" dirty="0"/>
              <a:t>(Meist C++ und C#)</a:t>
            </a:r>
          </a:p>
        </p:txBody>
      </p:sp>
      <p:pic>
        <p:nvPicPr>
          <p:cNvPr id="4098" name="Picture 2" descr="http://www.theorangeday.com/wp-content/uploads/2014/04/libGDX-RedGlossyNoReflecti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1102590"/>
            <a:ext cx="3415482" cy="17077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3"/>
          <a:srcRect l="38931" t="30313" r="39409" b="32281"/>
          <a:stretch/>
        </p:blipFill>
        <p:spPr>
          <a:xfrm>
            <a:off x="1188572" y="3159806"/>
            <a:ext cx="2818111" cy="27363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Rechteck 12"/>
          <p:cNvSpPr/>
          <p:nvPr/>
        </p:nvSpPr>
        <p:spPr>
          <a:xfrm>
            <a:off x="4520569" y="1171491"/>
            <a:ext cx="187938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(Framework)</a:t>
            </a:r>
          </a:p>
        </p:txBody>
      </p:sp>
    </p:spTree>
    <p:extLst>
      <p:ext uri="{BB962C8B-B14F-4D97-AF65-F5344CB8AC3E}">
        <p14:creationId xmlns:p14="http://schemas.microsoft.com/office/powerpoint/2010/main" val="30823259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Die </a:t>
            </a:r>
            <a:r>
              <a:rPr lang="de-DE" dirty="0" err="1"/>
              <a:t>jMonkey</a:t>
            </a:r>
            <a:r>
              <a:rPr lang="de-DE" dirty="0"/>
              <a:t> Engine 3.0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open-</a:t>
            </a:r>
            <a:r>
              <a:rPr lang="de-DE" dirty="0" err="1"/>
              <a:t>source</a:t>
            </a:r>
            <a:r>
              <a:rPr lang="de-DE" dirty="0"/>
              <a:t> Game Engine</a:t>
            </a:r>
          </a:p>
          <a:p>
            <a:r>
              <a:rPr lang="de-DE" dirty="0"/>
              <a:t>Basiert auf </a:t>
            </a:r>
            <a:r>
              <a:rPr lang="de-DE" dirty="0" err="1"/>
              <a:t>NetBeans</a:t>
            </a:r>
            <a:endParaRPr lang="de-DE" dirty="0"/>
          </a:p>
          <a:p>
            <a:r>
              <a:rPr lang="de-DE" dirty="0"/>
              <a:t>BSD-Lizenz</a:t>
            </a:r>
          </a:p>
          <a:p>
            <a:r>
              <a:rPr lang="de-DE" dirty="0"/>
              <a:t>„sehr gute Dokumentation“</a:t>
            </a:r>
          </a:p>
          <a:p>
            <a:r>
              <a:rPr lang="de-DE" dirty="0"/>
              <a:t>komplett in Java geschrieben </a:t>
            </a:r>
          </a:p>
          <a:p>
            <a:r>
              <a:rPr lang="de-DE" dirty="0"/>
              <a:t>Merkmale	</a:t>
            </a:r>
          </a:p>
          <a:p>
            <a:pPr lvl="1"/>
            <a:r>
              <a:rPr lang="de-DE" dirty="0" err="1"/>
              <a:t>Scenegraph</a:t>
            </a:r>
            <a:r>
              <a:rPr lang="de-DE" dirty="0"/>
              <a:t> für 3D Objekte</a:t>
            </a:r>
          </a:p>
          <a:p>
            <a:pPr lvl="1"/>
            <a:r>
              <a:rPr lang="de-DE" dirty="0"/>
              <a:t>zahlreiche Filter, Partikeleffekte</a:t>
            </a:r>
          </a:p>
          <a:p>
            <a:pPr lvl="1"/>
            <a:r>
              <a:rPr lang="de-DE" dirty="0"/>
              <a:t>3D Audio</a:t>
            </a:r>
          </a:p>
          <a:p>
            <a:pPr lvl="1"/>
            <a:r>
              <a:rPr lang="de-DE" dirty="0"/>
              <a:t>Beleuchtung, Schatten und Wasser werden in Echtzeit simuliert</a:t>
            </a:r>
          </a:p>
          <a:p>
            <a:pPr lvl="1"/>
            <a:endParaRPr lang="de-DE" dirty="0"/>
          </a:p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Florian Rottach und Julian Wadephul – 3D-Spieleprogrammierung</a:t>
            </a:r>
            <a:endParaRPr lang="de-DE" alt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AF4B9F38-77DF-4311-AB3B-1FE9C203202B}" type="datetime1">
              <a:rPr lang="de-DE" smtClean="0"/>
              <a:t>06.01.2017</a:t>
            </a:fld>
            <a:endParaRPr lang="de-DE" dirty="0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0817" y="1198563"/>
            <a:ext cx="1857896" cy="1857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480027"/>
      </p:ext>
    </p:extLst>
  </p:cSld>
  <p:clrMapOvr>
    <a:masterClrMapping/>
  </p:clrMapOvr>
</p:sld>
</file>

<file path=ppt/theme/theme1.xml><?xml version="1.0" encoding="utf-8"?>
<a:theme xmlns:a="http://schemas.openxmlformats.org/drawingml/2006/main" name="KIT-PPT_Master_dt_2016">
  <a:themeElements>
    <a:clrScheme name="Standarddesign 1">
      <a:dk1>
        <a:srgbClr val="000000"/>
      </a:dk1>
      <a:lt1>
        <a:srgbClr val="FFFFFF"/>
      </a:lt1>
      <a:dk2>
        <a:srgbClr val="000000"/>
      </a:dk2>
      <a:lt2>
        <a:srgbClr val="D9D9D9"/>
      </a:lt2>
      <a:accent1>
        <a:srgbClr val="009682"/>
      </a:accent1>
      <a:accent2>
        <a:srgbClr val="4664AA"/>
      </a:accent2>
      <a:accent3>
        <a:srgbClr val="FFFFFF"/>
      </a:accent3>
      <a:accent4>
        <a:srgbClr val="000000"/>
      </a:accent4>
      <a:accent5>
        <a:srgbClr val="AAC9C1"/>
      </a:accent5>
      <a:accent6>
        <a:srgbClr val="3F5A9A"/>
      </a:accent6>
      <a:hlink>
        <a:srgbClr val="808080"/>
      </a:hlink>
      <a:folHlink>
        <a:srgbClr val="7D92C3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Standarddesign 1">
        <a:dk1>
          <a:srgbClr val="000000"/>
        </a:dk1>
        <a:lt1>
          <a:srgbClr val="FFFFFF"/>
        </a:lt1>
        <a:dk2>
          <a:srgbClr val="000000"/>
        </a:dk2>
        <a:lt2>
          <a:srgbClr val="D9D9D9"/>
        </a:lt2>
        <a:accent1>
          <a:srgbClr val="009682"/>
        </a:accent1>
        <a:accent2>
          <a:srgbClr val="4664AA"/>
        </a:accent2>
        <a:accent3>
          <a:srgbClr val="FFFFFF"/>
        </a:accent3>
        <a:accent4>
          <a:srgbClr val="000000"/>
        </a:accent4>
        <a:accent5>
          <a:srgbClr val="AAC9C1"/>
        </a:accent5>
        <a:accent6>
          <a:srgbClr val="3F5A9A"/>
        </a:accent6>
        <a:hlink>
          <a:srgbClr val="808080"/>
        </a:hlink>
        <a:folHlink>
          <a:srgbClr val="7D92C3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Präsentation_3D_kit_vorlage</Template>
  <TotalTime>0</TotalTime>
  <Words>1056</Words>
  <Application>Microsoft Office PowerPoint</Application>
  <PresentationFormat>Bildschirmpräsentation (4:3)</PresentationFormat>
  <Paragraphs>257</Paragraphs>
  <Slides>33</Slides>
  <Notes>8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33</vt:i4>
      </vt:variant>
    </vt:vector>
  </HeadingPairs>
  <TitlesOfParts>
    <vt:vector size="38" baseType="lpstr">
      <vt:lpstr>Arial</vt:lpstr>
      <vt:lpstr>Calibri</vt:lpstr>
      <vt:lpstr>Segoe UI Light</vt:lpstr>
      <vt:lpstr>Wingdings</vt:lpstr>
      <vt:lpstr>KIT-PPT_Master_dt_2016</vt:lpstr>
      <vt:lpstr>PowerPoint-Präsentation</vt:lpstr>
      <vt:lpstr>Agenda</vt:lpstr>
      <vt:lpstr>Allgemeiner Aufbau von 3D Spielen</vt:lpstr>
      <vt:lpstr>Modelle und räumliche Umgebung</vt:lpstr>
      <vt:lpstr>Allgemeiner Aufbau von 3D Spielen - Kamera</vt:lpstr>
      <vt:lpstr>Funktionsweise und Auswahl von Game Engines</vt:lpstr>
      <vt:lpstr>Funktionsweise und Auswahl von Game Engines</vt:lpstr>
      <vt:lpstr>Funktionsweise und Auswahl von Game Engines</vt:lpstr>
      <vt:lpstr>Die jMonkey Engine 3.0</vt:lpstr>
      <vt:lpstr>Tutorials</vt:lpstr>
      <vt:lpstr>Projekte mit jMonkey</vt:lpstr>
      <vt:lpstr>SimpleApplication Klasse</vt:lpstr>
      <vt:lpstr>Die SimpleApplication Klasse</vt:lpstr>
      <vt:lpstr>Die SimpleApplication Klasse</vt:lpstr>
      <vt:lpstr>Die SimpleApplication Klasse</vt:lpstr>
      <vt:lpstr>Start Screen</vt:lpstr>
      <vt:lpstr>Modelle</vt:lpstr>
      <vt:lpstr>Assets</vt:lpstr>
      <vt:lpstr>Textures</vt:lpstr>
      <vt:lpstr>Modelle laden und der rootNode hinzufügen</vt:lpstr>
      <vt:lpstr>Scene</vt:lpstr>
      <vt:lpstr>Forest</vt:lpstr>
      <vt:lpstr>Forest</vt:lpstr>
      <vt:lpstr>Progman</vt:lpstr>
      <vt:lpstr>Items</vt:lpstr>
      <vt:lpstr>Audio</vt:lpstr>
      <vt:lpstr>Effekte und Details im Spiel</vt:lpstr>
      <vt:lpstr>ParticleEmitter Funktionsweise</vt:lpstr>
      <vt:lpstr>ParticleEmitter Funktionsweise</vt:lpstr>
      <vt:lpstr>FogFilter Funktionsweise</vt:lpstr>
      <vt:lpstr>Kritik</vt:lpstr>
      <vt:lpstr>Probleme mit jMonkey</vt:lpstr>
      <vt:lpstr>Workshop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Julian Wadephul</dc:creator>
  <cp:lastModifiedBy>Florian</cp:lastModifiedBy>
  <cp:revision>53</cp:revision>
  <dcterms:created xsi:type="dcterms:W3CDTF">2016-12-30T09:55:11Z</dcterms:created>
  <dcterms:modified xsi:type="dcterms:W3CDTF">2017-01-06T12:10:27Z</dcterms:modified>
</cp:coreProperties>
</file>